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handoutMasterIdLst>
    <p:handoutMasterId r:id="rId54"/>
  </p:handout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257" r:id="rId17"/>
    <p:sldId id="272" r:id="rId18"/>
    <p:sldId id="273" r:id="rId19"/>
    <p:sldId id="275" r:id="rId20"/>
    <p:sldId id="277" r:id="rId21"/>
    <p:sldId id="258" r:id="rId22"/>
    <p:sldId id="260" r:id="rId23"/>
    <p:sldId id="261" r:id="rId24"/>
    <p:sldId id="262" r:id="rId25"/>
    <p:sldId id="279" r:id="rId26"/>
    <p:sldId id="280" r:id="rId27"/>
    <p:sldId id="263" r:id="rId28"/>
    <p:sldId id="264" r:id="rId29"/>
    <p:sldId id="281" r:id="rId30"/>
    <p:sldId id="266" r:id="rId31"/>
    <p:sldId id="267" r:id="rId32"/>
    <p:sldId id="269" r:id="rId33"/>
    <p:sldId id="270" r:id="rId34"/>
    <p:sldId id="271" r:id="rId35"/>
    <p:sldId id="304" r:id="rId36"/>
    <p:sldId id="282" r:id="rId37"/>
    <p:sldId id="283" r:id="rId38"/>
    <p:sldId id="284" r:id="rId39"/>
    <p:sldId id="285" r:id="rId40"/>
    <p:sldId id="286" r:id="rId41"/>
    <p:sldId id="287" r:id="rId42"/>
    <p:sldId id="288" r:id="rId43"/>
    <p:sldId id="289" r:id="rId44"/>
    <p:sldId id="291" r:id="rId45"/>
    <p:sldId id="292" r:id="rId46"/>
    <p:sldId id="293" r:id="rId47"/>
    <p:sldId id="294" r:id="rId48"/>
    <p:sldId id="295" r:id="rId49"/>
    <p:sldId id="296" r:id="rId50"/>
    <p:sldId id="303" r:id="rId51"/>
    <p:sldId id="299" r:id="rId5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Top Accidents</a:t>
            </a:r>
            <a:endParaRPr lang="en-US" dirty="0"/>
          </a:p>
        </c:rich>
      </c:tx>
      <c:layout>
        <c:manualLayout>
          <c:xMode val="edge"/>
          <c:yMode val="edge"/>
          <c:x val="0.34155086516963201"/>
          <c:y val="1.6836195965366899E-2"/>
        </c:manualLayout>
      </c:layout>
      <c:overlay val="0"/>
    </c:title>
    <c:autoTitleDeleted val="0"/>
    <c:plotArea>
      <c:layout/>
      <c:pieChart>
        <c:varyColors val="1"/>
        <c:ser>
          <c:idx val="0"/>
          <c:order val="0"/>
          <c:tx>
            <c:strRef>
              <c:f>Sheet1!$B$1</c:f>
              <c:strCache>
                <c:ptCount val="1"/>
                <c:pt idx="0">
                  <c:v>Sales</c:v>
                </c:pt>
              </c:strCache>
            </c:strRef>
          </c:tx>
          <c:cat>
            <c:strRef>
              <c:f>Sheet1!$A$2:$A$4</c:f>
              <c:strCache>
                <c:ptCount val="3"/>
                <c:pt idx="0">
                  <c:v>Spills</c:v>
                </c:pt>
                <c:pt idx="1">
                  <c:v>Burns</c:v>
                </c:pt>
                <c:pt idx="2">
                  <c:v>Cuts</c:v>
                </c:pt>
              </c:strCache>
            </c:strRef>
          </c:cat>
          <c:val>
            <c:numRef>
              <c:f>Sheet1!$B$2:$B$4</c:f>
              <c:numCache>
                <c:formatCode>General</c:formatCode>
                <c:ptCount val="3"/>
                <c:pt idx="0">
                  <c:v>33</c:v>
                </c:pt>
                <c:pt idx="1">
                  <c:v>33</c:v>
                </c:pt>
                <c:pt idx="2">
                  <c:v>33</c:v>
                </c:pt>
              </c:numCache>
            </c:numRef>
          </c:val>
          <c:extLst>
            <c:ext xmlns:c16="http://schemas.microsoft.com/office/drawing/2014/chart" uri="{C3380CC4-5D6E-409C-BE32-E72D297353CC}">
              <c16:uniqueId val="{00000000-789D-4201-AEA5-9D72B6E8841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36532528720795"/>
          <c:y val="0.39385363954588198"/>
          <c:w val="0.25420824190009"/>
          <c:h val="0.32124860324939303"/>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0.45492</cdr:x>
      <cdr:y>0.37702</cdr:y>
    </cdr:from>
    <cdr:to>
      <cdr:x>0.65164</cdr:x>
      <cdr:y>0.49607</cdr:y>
    </cdr:to>
    <cdr:sp macro="" textlink="">
      <cdr:nvSpPr>
        <cdr:cNvPr id="2" name="TextBox 1"/>
        <cdr:cNvSpPr txBox="1"/>
      </cdr:nvSpPr>
      <cdr:spPr>
        <a:xfrm xmlns:a="http://schemas.openxmlformats.org/drawingml/2006/main">
          <a:off x="2819400" y="1447800"/>
          <a:ext cx="1219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SPILLS</a:t>
          </a:r>
          <a:endParaRPr lang="en-US" sz="2000" b="1" dirty="0"/>
        </a:p>
      </cdr:txBody>
    </cdr:sp>
  </cdr:relSizeAnchor>
  <cdr:relSizeAnchor xmlns:cdr="http://schemas.openxmlformats.org/drawingml/2006/chartDrawing">
    <cdr:from>
      <cdr:x>0.25926</cdr:x>
      <cdr:y>0.38723</cdr:y>
    </cdr:from>
    <cdr:to>
      <cdr:x>0.40741</cdr:x>
      <cdr:y>0.48825</cdr:y>
    </cdr:to>
    <cdr:sp macro="" textlink="">
      <cdr:nvSpPr>
        <cdr:cNvPr id="3" name="TextBox 1"/>
        <cdr:cNvSpPr txBox="1"/>
      </cdr:nvSpPr>
      <cdr:spPr>
        <a:xfrm xmlns:a="http://schemas.openxmlformats.org/drawingml/2006/main">
          <a:off x="2133600" y="1752600"/>
          <a:ext cx="12192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t>CUTS</a:t>
          </a:r>
          <a:endParaRPr lang="en-US" sz="2000" b="1" dirty="0"/>
        </a:p>
      </cdr:txBody>
    </cdr:sp>
  </cdr:relSizeAnchor>
  <cdr:relSizeAnchor xmlns:cdr="http://schemas.openxmlformats.org/drawingml/2006/chartDrawing">
    <cdr:from>
      <cdr:x>0.33197</cdr:x>
      <cdr:y>0.70712</cdr:y>
    </cdr:from>
    <cdr:to>
      <cdr:x>0.52778</cdr:x>
      <cdr:y>0.80814</cdr:y>
    </cdr:to>
    <cdr:sp macro="" textlink="">
      <cdr:nvSpPr>
        <cdr:cNvPr id="4" name="TextBox 1"/>
        <cdr:cNvSpPr txBox="1"/>
      </cdr:nvSpPr>
      <cdr:spPr>
        <a:xfrm xmlns:a="http://schemas.openxmlformats.org/drawingml/2006/main">
          <a:off x="2057400" y="2715456"/>
          <a:ext cx="1213569" cy="387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t>BURNS</a:t>
          </a:r>
          <a:endParaRPr lang="en-US"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D13B7D6-74A3-46E3-AA1B-7984A0793D7F}" type="datetimeFigureOut">
              <a:rPr lang="en-US" smtClean="0"/>
              <a:t>3/13/2017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D3711A2-02E8-4FCE-8631-1B483D03B86F}" type="slidenum">
              <a:rPr lang="en-US" smtClean="0"/>
              <a:t>‹#›</a:t>
            </a:fld>
            <a:endParaRPr lang="en-US"/>
          </a:p>
        </p:txBody>
      </p:sp>
    </p:spTree>
    <p:extLst>
      <p:ext uri="{BB962C8B-B14F-4D97-AF65-F5344CB8AC3E}">
        <p14:creationId xmlns:p14="http://schemas.microsoft.com/office/powerpoint/2010/main" val="1721355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0352B28-B184-4A4D-A832-C42C7F16E3A8}" type="datetimeFigureOut">
              <a:rPr lang="en-US" smtClean="0"/>
              <a:t>3/13/2017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8869293-AF77-7048-9380-0307F8A9B7C8}" type="slidenum">
              <a:rPr lang="en-US" smtClean="0"/>
              <a:t>‹#›</a:t>
            </a:fld>
            <a:endParaRPr lang="en-US"/>
          </a:p>
        </p:txBody>
      </p:sp>
    </p:spTree>
    <p:extLst>
      <p:ext uri="{BB962C8B-B14F-4D97-AF65-F5344CB8AC3E}">
        <p14:creationId xmlns:p14="http://schemas.microsoft.com/office/powerpoint/2010/main" val="20185702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846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352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727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764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4171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388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1C1CB-B741-45C3-A5E1-A9697FF5E606}" type="slidenum">
              <a:rPr lang="en-US" smtClean="0"/>
              <a:t>16</a:t>
            </a:fld>
            <a:endParaRPr lang="en-US"/>
          </a:p>
        </p:txBody>
      </p:sp>
    </p:spTree>
    <p:extLst>
      <p:ext uri="{BB962C8B-B14F-4D97-AF65-F5344CB8AC3E}">
        <p14:creationId xmlns:p14="http://schemas.microsoft.com/office/powerpoint/2010/main" val="37105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there are a lot of things wrong</a:t>
            </a:r>
            <a:r>
              <a:rPr lang="en-US" baseline="0" dirty="0" smtClean="0"/>
              <a:t> with this kitchen. Maybe yours doesn’t have ALL of these. But what are some common problems we can think of in our kitchens? What things obviously don’t mix? (anything flammable by hot stove ranges, water + electricity, chemicals at child’s reach, open cupboards above and below, etc…</a:t>
            </a:r>
            <a:endParaRPr lang="en-US" dirty="0"/>
          </a:p>
        </p:txBody>
      </p:sp>
      <p:sp>
        <p:nvSpPr>
          <p:cNvPr id="4" name="Slide Number Placeholder 3"/>
          <p:cNvSpPr>
            <a:spLocks noGrp="1"/>
          </p:cNvSpPr>
          <p:nvPr>
            <p:ph type="sldNum" sz="quarter" idx="10"/>
          </p:nvPr>
        </p:nvSpPr>
        <p:spPr/>
        <p:txBody>
          <a:bodyPr/>
          <a:lstStyle/>
          <a:p>
            <a:fld id="{5C22B364-B3B6-410E-B786-BE0E47AF768E}" type="slidenum">
              <a:rPr lang="en-US" smtClean="0"/>
              <a:pPr/>
              <a:t>19</a:t>
            </a:fld>
            <a:endParaRPr lang="en-US"/>
          </a:p>
        </p:txBody>
      </p:sp>
    </p:spTree>
    <p:extLst>
      <p:ext uri="{BB962C8B-B14F-4D97-AF65-F5344CB8AC3E}">
        <p14:creationId xmlns:p14="http://schemas.microsoft.com/office/powerpoint/2010/main" val="197698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3 major accidents</a:t>
            </a:r>
            <a:r>
              <a:rPr lang="en-US" baseline="0" dirty="0" smtClean="0"/>
              <a:t> in our lab kitchens can be divided into these 3 categories. Tell the story of Elisa’s brother, 2</a:t>
            </a:r>
            <a:r>
              <a:rPr lang="en-US" baseline="30000" dirty="0" smtClean="0"/>
              <a:t>nd</a:t>
            </a:r>
            <a:r>
              <a:rPr lang="en-US" baseline="0" dirty="0" smtClean="0"/>
              <a:t> degree burns all over his front because of the pan handle sticking out from the stove with hot spaghetti sauce. READ FROM PRINT OUT KITCHEN SAFETY</a:t>
            </a:r>
            <a:endParaRPr lang="en-US" dirty="0"/>
          </a:p>
        </p:txBody>
      </p:sp>
      <p:sp>
        <p:nvSpPr>
          <p:cNvPr id="4" name="Slide Number Placeholder 3"/>
          <p:cNvSpPr>
            <a:spLocks noGrp="1"/>
          </p:cNvSpPr>
          <p:nvPr>
            <p:ph type="sldNum" sz="quarter" idx="10"/>
          </p:nvPr>
        </p:nvSpPr>
        <p:spPr/>
        <p:txBody>
          <a:bodyPr/>
          <a:lstStyle/>
          <a:p>
            <a:fld id="{5C22B364-B3B6-410E-B786-BE0E47AF768E}" type="slidenum">
              <a:rPr lang="en-US" smtClean="0"/>
              <a:pPr/>
              <a:t>20</a:t>
            </a:fld>
            <a:endParaRPr lang="en-US"/>
          </a:p>
        </p:txBody>
      </p:sp>
    </p:spTree>
    <p:extLst>
      <p:ext uri="{BB962C8B-B14F-4D97-AF65-F5344CB8AC3E}">
        <p14:creationId xmlns:p14="http://schemas.microsoft.com/office/powerpoint/2010/main" val="4261272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these procedures. Talk about the first aid.</a:t>
            </a:r>
            <a:endParaRPr lang="en-US" dirty="0"/>
          </a:p>
        </p:txBody>
      </p:sp>
      <p:sp>
        <p:nvSpPr>
          <p:cNvPr id="4" name="Slide Number Placeholder 3"/>
          <p:cNvSpPr>
            <a:spLocks noGrp="1"/>
          </p:cNvSpPr>
          <p:nvPr>
            <p:ph type="sldNum" sz="quarter" idx="10"/>
          </p:nvPr>
        </p:nvSpPr>
        <p:spPr/>
        <p:txBody>
          <a:bodyPr/>
          <a:lstStyle/>
          <a:p>
            <a:fld id="{5C22B364-B3B6-410E-B786-BE0E47AF768E}" type="slidenum">
              <a:rPr lang="en-US" smtClean="0"/>
              <a:pPr/>
              <a:t>25</a:t>
            </a:fld>
            <a:endParaRPr lang="en-US"/>
          </a:p>
        </p:txBody>
      </p:sp>
    </p:spTree>
    <p:extLst>
      <p:ext uri="{BB962C8B-B14F-4D97-AF65-F5344CB8AC3E}">
        <p14:creationId xmlns:p14="http://schemas.microsoft.com/office/powerpoint/2010/main" val="2974934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1C1CB-B741-45C3-A5E1-A9697FF5E606}" type="slidenum">
              <a:rPr lang="en-US" smtClean="0"/>
              <a:t>36</a:t>
            </a:fld>
            <a:endParaRPr lang="en-US"/>
          </a:p>
        </p:txBody>
      </p:sp>
    </p:spTree>
    <p:extLst>
      <p:ext uri="{BB962C8B-B14F-4D97-AF65-F5344CB8AC3E}">
        <p14:creationId xmlns:p14="http://schemas.microsoft.com/office/powerpoint/2010/main" val="37105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7392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69293-AF77-7048-9380-0307F8A9B7C8}" type="slidenum">
              <a:rPr lang="en-US" smtClean="0"/>
              <a:t>51</a:t>
            </a:fld>
            <a:endParaRPr lang="en-US"/>
          </a:p>
        </p:txBody>
      </p:sp>
    </p:spTree>
    <p:extLst>
      <p:ext uri="{BB962C8B-B14F-4D97-AF65-F5344CB8AC3E}">
        <p14:creationId xmlns:p14="http://schemas.microsoft.com/office/powerpoint/2010/main" val="115455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281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203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949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2455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100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4379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41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6320D9D-903D-D848-AC96-DEC7BE853B63}"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20D9D-903D-D848-AC96-DEC7BE853B63}"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1806A-0840-E04E-B1B5-51E601049D21}"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320D9D-903D-D848-AC96-DEC7BE853B63}"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320D9D-903D-D848-AC96-DEC7BE853B63}"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2006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320D9D-903D-D848-AC96-DEC7BE853B63}"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6320D9D-903D-D848-AC96-DEC7BE853B63}"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1806A-0840-E04E-B1B5-51E601049D21}"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320D9D-903D-D848-AC96-DEC7BE853B63}"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6320D9D-903D-D848-AC96-DEC7BE853B63}"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6320D9D-903D-D848-AC96-DEC7BE853B63}"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320D9D-903D-D848-AC96-DEC7BE853B63}"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20D9D-903D-D848-AC96-DEC7BE853B63}"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20D9D-903D-D848-AC96-DEC7BE853B63}"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1806A-0840-E04E-B1B5-51E601049D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6320D9D-903D-D848-AC96-DEC7BE853B63}" type="datetimeFigureOut">
              <a:rPr lang="en-US" smtClean="0"/>
              <a:t>3/13/2017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631806A-0840-E04E-B1B5-51E601049D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home.bt.com/news/odd-news/girl-finds-eight-maggots-in-supermarkets-own-brand-boil-in-the-bag-rice-11363954628968"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ome.bt.com/news/odd-news/live-scorpion-found-in-supermarket-bananas-11363897585557"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hyperlink" Target="http://home.bt.com/news/uk-news/new-home-found-for-stowaway-spider-11363924045797"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48.png"/><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34.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home.bt.com/news/odd-news/tongueeating-parasite-found-in-supermarket-fish-11363945542184"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05509" y="1566426"/>
            <a:ext cx="8520599" cy="2052599"/>
          </a:xfrm>
          <a:prstGeom prst="rect">
            <a:avLst/>
          </a:prstGeom>
        </p:spPr>
        <p:txBody>
          <a:bodyPr vert="horz" lIns="91425" tIns="91425" rIns="91425" bIns="91425" rtlCol="0" anchor="b" anchorCtr="0">
            <a:noAutofit/>
          </a:bodyPr>
          <a:lstStyle/>
          <a:p>
            <a:pPr>
              <a:spcBef>
                <a:spcPts val="0"/>
              </a:spcBef>
            </a:pPr>
            <a:endParaRPr/>
          </a:p>
          <a:p>
            <a:pPr>
              <a:spcBef>
                <a:spcPts val="0"/>
              </a:spcBef>
            </a:pPr>
            <a:r>
              <a:rPr lang="en">
                <a:solidFill>
                  <a:srgbClr val="BF9000"/>
                </a:solidFill>
              </a:rPr>
              <a:t>Disgusting </a:t>
            </a:r>
          </a:p>
          <a:p>
            <a:pPr>
              <a:spcBef>
                <a:spcPts val="0"/>
              </a:spcBef>
            </a:pPr>
            <a:r>
              <a:rPr lang="en">
                <a:solidFill>
                  <a:srgbClr val="BF9000"/>
                </a:solidFill>
              </a:rPr>
              <a:t>Things Found in Food</a:t>
            </a:r>
          </a:p>
        </p:txBody>
      </p:sp>
      <p:sp>
        <p:nvSpPr>
          <p:cNvPr id="55" name="Shape 55"/>
          <p:cNvSpPr txBox="1">
            <a:spLocks noGrp="1"/>
          </p:cNvSpPr>
          <p:nvPr>
            <p:ph type="subTitle" idx="1"/>
          </p:nvPr>
        </p:nvSpPr>
        <p:spPr>
          <a:xfrm>
            <a:off x="665676" y="4290701"/>
            <a:ext cx="7251299" cy="321599"/>
          </a:xfrm>
          <a:prstGeom prst="rect">
            <a:avLst/>
          </a:prstGeom>
        </p:spPr>
        <p:txBody>
          <a:bodyPr vert="horz" lIns="91425" tIns="91425" rIns="91425" bIns="91425" rtlCol="0" anchor="t" anchorCtr="0">
            <a:noAutofit/>
          </a:bodyPr>
          <a:lstStyle/>
          <a:p>
            <a:pPr>
              <a:spcBef>
                <a:spcPts val="0"/>
              </a:spcBef>
            </a:pPr>
            <a:r>
              <a:rPr lang="en"/>
              <a:t>http://home.bt.com/news/odd-news/maggots-mice-and-deadly-spiders-21-of-the-most-disgusting-things-found-in-food-11363954811297</a:t>
            </a:r>
          </a:p>
        </p:txBody>
      </p:sp>
    </p:spTree>
    <p:extLst>
      <p:ext uri="{BB962C8B-B14F-4D97-AF65-F5344CB8AC3E}">
        <p14:creationId xmlns:p14="http://schemas.microsoft.com/office/powerpoint/2010/main" val="3900624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118" name="Shape 118"/>
          <p:cNvSpPr txBox="1">
            <a:spLocks noGrp="1"/>
          </p:cNvSpPr>
          <p:nvPr>
            <p:ph type="body" idx="1"/>
          </p:nvPr>
        </p:nvSpPr>
        <p:spPr>
          <a:xfrm>
            <a:off x="5203226" y="2009725"/>
            <a:ext cx="3629099" cy="3416400"/>
          </a:xfrm>
          <a:prstGeom prst="rect">
            <a:avLst/>
          </a:prstGeom>
        </p:spPr>
        <p:txBody>
          <a:bodyPr vert="horz" lIns="91425" tIns="91425" rIns="91425" bIns="91425" rtlCol="0" anchor="t" anchorCtr="0">
            <a:noAutofit/>
          </a:bodyPr>
          <a:lstStyle/>
          <a:p>
            <a:pPr>
              <a:buNone/>
            </a:pPr>
            <a:endParaRPr>
              <a:solidFill>
                <a:srgbClr val="1C1A1A"/>
              </a:solidFill>
              <a:highlight>
                <a:srgbClr val="FFFFFF"/>
              </a:highlight>
            </a:endParaRPr>
          </a:p>
          <a:p>
            <a:pPr>
              <a:buNone/>
            </a:pPr>
            <a:r>
              <a:rPr lang="en">
                <a:solidFill>
                  <a:srgbClr val="FF00FF"/>
                </a:solidFill>
                <a:highlight>
                  <a:srgbClr val="FFFFFF"/>
                </a:highlight>
              </a:rPr>
              <a:t>A loaf of bread with part of an oven glove baked into it </a:t>
            </a:r>
          </a:p>
        </p:txBody>
      </p:sp>
      <p:pic>
        <p:nvPicPr>
          <p:cNvPr id="119" name="Shape 119"/>
          <p:cNvPicPr preferRelativeResize="0"/>
          <p:nvPr/>
        </p:nvPicPr>
        <p:blipFill rotWithShape="1">
          <a:blip r:embed="rId3">
            <a:alphaModFix/>
          </a:blip>
          <a:srcRect b="11229"/>
          <a:stretch/>
        </p:blipFill>
        <p:spPr>
          <a:xfrm>
            <a:off x="731026" y="1034225"/>
            <a:ext cx="3859199" cy="4566100"/>
          </a:xfrm>
          <a:prstGeom prst="rect">
            <a:avLst/>
          </a:prstGeom>
          <a:noFill/>
          <a:ln>
            <a:noFill/>
          </a:ln>
        </p:spPr>
      </p:pic>
    </p:spTree>
    <p:extLst>
      <p:ext uri="{BB962C8B-B14F-4D97-AF65-F5344CB8AC3E}">
        <p14:creationId xmlns:p14="http://schemas.microsoft.com/office/powerpoint/2010/main" val="1820404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125" name="Shape 125"/>
          <p:cNvSpPr txBox="1">
            <a:spLocks noGrp="1"/>
          </p:cNvSpPr>
          <p:nvPr>
            <p:ph type="body" idx="1"/>
          </p:nvPr>
        </p:nvSpPr>
        <p:spPr>
          <a:xfrm>
            <a:off x="311701" y="2009725"/>
            <a:ext cx="3404999" cy="3416400"/>
          </a:xfrm>
          <a:prstGeom prst="rect">
            <a:avLst/>
          </a:prstGeom>
        </p:spPr>
        <p:txBody>
          <a:bodyPr vert="horz" lIns="91425" tIns="91425" rIns="91425" bIns="91425" rtlCol="0" anchor="t" anchorCtr="0">
            <a:noAutofit/>
          </a:bodyPr>
          <a:lstStyle/>
          <a:p>
            <a:pPr>
              <a:lnSpc>
                <a:spcPct val="150000"/>
              </a:lnSpc>
              <a:spcAft>
                <a:spcPts val="1100"/>
              </a:spcAft>
              <a:buClr>
                <a:schemeClr val="dk1"/>
              </a:buClr>
              <a:buSzPct val="61111"/>
              <a:buNone/>
            </a:pPr>
            <a:r>
              <a:rPr lang="en">
                <a:solidFill>
                  <a:srgbClr val="CC4125"/>
                </a:solidFill>
                <a:highlight>
                  <a:srgbClr val="FFFFFF"/>
                </a:highlight>
              </a:rPr>
              <a:t>A bride-to-be had to go to hospital after swallowing a one-inch nail in her 79p Tesco Value macaroni cheese.</a:t>
            </a:r>
          </a:p>
          <a:p>
            <a:pPr>
              <a:lnSpc>
                <a:spcPct val="150000"/>
              </a:lnSpc>
              <a:spcAft>
                <a:spcPts val="1100"/>
              </a:spcAft>
              <a:buClr>
                <a:schemeClr val="dk1"/>
              </a:buClr>
              <a:buSzPct val="61111"/>
              <a:buNone/>
            </a:pPr>
            <a:r>
              <a:rPr lang="en">
                <a:solidFill>
                  <a:srgbClr val="CC4125"/>
                </a:solidFill>
                <a:highlight>
                  <a:srgbClr val="FFFFFF"/>
                </a:highlight>
              </a:rPr>
              <a:t>The product was recalled from the shelves after she found another nail buried within the meal.</a:t>
            </a:r>
          </a:p>
          <a:p>
            <a:pPr>
              <a:buNone/>
            </a:pPr>
            <a:endParaRPr/>
          </a:p>
        </p:txBody>
      </p:sp>
      <p:pic>
        <p:nvPicPr>
          <p:cNvPr id="126" name="Shape 126"/>
          <p:cNvPicPr preferRelativeResize="0"/>
          <p:nvPr/>
        </p:nvPicPr>
        <p:blipFill>
          <a:blip r:embed="rId3">
            <a:alphaModFix/>
          </a:blip>
          <a:stretch>
            <a:fillRect/>
          </a:stretch>
        </p:blipFill>
        <p:spPr>
          <a:xfrm>
            <a:off x="4064378" y="2139500"/>
            <a:ext cx="4584797" cy="3042374"/>
          </a:xfrm>
          <a:prstGeom prst="rect">
            <a:avLst/>
          </a:prstGeom>
          <a:noFill/>
          <a:ln>
            <a:noFill/>
          </a:ln>
        </p:spPr>
      </p:pic>
    </p:spTree>
    <p:extLst>
      <p:ext uri="{BB962C8B-B14F-4D97-AF65-F5344CB8AC3E}">
        <p14:creationId xmlns:p14="http://schemas.microsoft.com/office/powerpoint/2010/main" val="47801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132" name="Shape 132"/>
          <p:cNvSpPr txBox="1">
            <a:spLocks noGrp="1"/>
          </p:cNvSpPr>
          <p:nvPr>
            <p:ph type="body" idx="1"/>
          </p:nvPr>
        </p:nvSpPr>
        <p:spPr>
          <a:xfrm>
            <a:off x="311701" y="2009725"/>
            <a:ext cx="3322199" cy="3416400"/>
          </a:xfrm>
          <a:prstGeom prst="rect">
            <a:avLst/>
          </a:prstGeom>
        </p:spPr>
        <p:txBody>
          <a:bodyPr vert="horz" lIns="91425" tIns="91425" rIns="91425" bIns="91425" rtlCol="0" anchor="t" anchorCtr="0">
            <a:noAutofit/>
          </a:bodyPr>
          <a:lstStyle/>
          <a:p>
            <a:pPr>
              <a:buNone/>
            </a:pPr>
            <a:r>
              <a:rPr lang="en">
                <a:solidFill>
                  <a:srgbClr val="38761D"/>
                </a:solidFill>
                <a:highlight>
                  <a:srgbClr val="FFFFFF"/>
                </a:highlight>
              </a:rPr>
              <a:t>A lizard named Rocky found a new home in Scotland after surviving a journey from the Middle East to Scotland in a bag of salad </a:t>
            </a:r>
          </a:p>
        </p:txBody>
      </p:sp>
      <p:pic>
        <p:nvPicPr>
          <p:cNvPr id="133" name="Shape 133"/>
          <p:cNvPicPr preferRelativeResize="0"/>
          <p:nvPr/>
        </p:nvPicPr>
        <p:blipFill rotWithShape="1">
          <a:blip r:embed="rId3">
            <a:alphaModFix/>
          </a:blip>
          <a:srcRect r="9461"/>
          <a:stretch/>
        </p:blipFill>
        <p:spPr>
          <a:xfrm>
            <a:off x="4435501" y="2187975"/>
            <a:ext cx="3991125" cy="3306174"/>
          </a:xfrm>
          <a:prstGeom prst="rect">
            <a:avLst/>
          </a:prstGeom>
          <a:noFill/>
          <a:ln>
            <a:noFill/>
          </a:ln>
        </p:spPr>
      </p:pic>
    </p:spTree>
    <p:extLst>
      <p:ext uri="{BB962C8B-B14F-4D97-AF65-F5344CB8AC3E}">
        <p14:creationId xmlns:p14="http://schemas.microsoft.com/office/powerpoint/2010/main" val="1555103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139" name="Shape 139"/>
          <p:cNvSpPr txBox="1">
            <a:spLocks noGrp="1"/>
          </p:cNvSpPr>
          <p:nvPr>
            <p:ph type="body" idx="1"/>
          </p:nvPr>
        </p:nvSpPr>
        <p:spPr>
          <a:xfrm>
            <a:off x="5734176" y="2009725"/>
            <a:ext cx="3098099" cy="3416400"/>
          </a:xfrm>
          <a:prstGeom prst="rect">
            <a:avLst/>
          </a:prstGeom>
        </p:spPr>
        <p:txBody>
          <a:bodyPr vert="horz" lIns="91425" tIns="91425" rIns="91425" bIns="91425" rtlCol="0" anchor="t" anchorCtr="0">
            <a:noAutofit/>
          </a:bodyPr>
          <a:lstStyle/>
          <a:p>
            <a:pPr>
              <a:buNone/>
            </a:pPr>
            <a:endParaRPr>
              <a:solidFill>
                <a:srgbClr val="1C1A1A"/>
              </a:solidFill>
              <a:highlight>
                <a:srgbClr val="FFFFFF"/>
              </a:highlight>
            </a:endParaRPr>
          </a:p>
          <a:p>
            <a:pPr>
              <a:buNone/>
            </a:pPr>
            <a:r>
              <a:rPr lang="en">
                <a:solidFill>
                  <a:srgbClr val="7F6000"/>
                </a:solidFill>
                <a:highlight>
                  <a:srgbClr val="FFFFFF"/>
                </a:highlight>
              </a:rPr>
              <a:t>A Chinese woman was horrified to discover this used plaster in her food after she ordered a takeaway </a:t>
            </a:r>
          </a:p>
        </p:txBody>
      </p:sp>
      <p:pic>
        <p:nvPicPr>
          <p:cNvPr id="140" name="Shape 140"/>
          <p:cNvPicPr preferRelativeResize="0"/>
          <p:nvPr/>
        </p:nvPicPr>
        <p:blipFill rotWithShape="1">
          <a:blip r:embed="rId3">
            <a:alphaModFix/>
          </a:blip>
          <a:srcRect l="9190" r="13386"/>
          <a:stretch/>
        </p:blipFill>
        <p:spPr>
          <a:xfrm>
            <a:off x="1100900" y="1937300"/>
            <a:ext cx="4090524" cy="3416400"/>
          </a:xfrm>
          <a:prstGeom prst="rect">
            <a:avLst/>
          </a:prstGeom>
          <a:noFill/>
          <a:ln>
            <a:noFill/>
          </a:ln>
        </p:spPr>
      </p:pic>
    </p:spTree>
    <p:extLst>
      <p:ext uri="{BB962C8B-B14F-4D97-AF65-F5344CB8AC3E}">
        <p14:creationId xmlns:p14="http://schemas.microsoft.com/office/powerpoint/2010/main" val="604148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146" name="Shape 146"/>
          <p:cNvSpPr txBox="1">
            <a:spLocks noGrp="1"/>
          </p:cNvSpPr>
          <p:nvPr>
            <p:ph type="body" idx="1"/>
          </p:nvPr>
        </p:nvSpPr>
        <p:spPr>
          <a:xfrm>
            <a:off x="5627976" y="2009725"/>
            <a:ext cx="3204299" cy="3416400"/>
          </a:xfrm>
          <a:prstGeom prst="rect">
            <a:avLst/>
          </a:prstGeom>
        </p:spPr>
        <p:txBody>
          <a:bodyPr vert="horz" lIns="91425" tIns="91425" rIns="91425" bIns="91425" rtlCol="0" anchor="t" anchorCtr="0">
            <a:noAutofit/>
          </a:bodyPr>
          <a:lstStyle/>
          <a:p>
            <a:pPr>
              <a:buNone/>
            </a:pPr>
            <a:r>
              <a:rPr lang="en">
                <a:solidFill>
                  <a:srgbClr val="351C75"/>
                </a:solidFill>
                <a:highlight>
                  <a:srgbClr val="FFFFFF"/>
                </a:highlight>
              </a:rPr>
              <a:t>A packet of butter Menthols came with an extra crunch </a:t>
            </a:r>
          </a:p>
          <a:p>
            <a:pPr>
              <a:buNone/>
            </a:pPr>
            <a:r>
              <a:rPr lang="en">
                <a:solidFill>
                  <a:srgbClr val="351C75"/>
                </a:solidFill>
                <a:highlight>
                  <a:srgbClr val="FFFFFF"/>
                </a:highlight>
              </a:rPr>
              <a:t>Found a cockroach inside the wrapper </a:t>
            </a:r>
          </a:p>
        </p:txBody>
      </p:sp>
      <p:pic>
        <p:nvPicPr>
          <p:cNvPr id="147" name="Shape 147"/>
          <p:cNvPicPr preferRelativeResize="0"/>
          <p:nvPr/>
        </p:nvPicPr>
        <p:blipFill>
          <a:blip r:embed="rId3">
            <a:alphaModFix/>
          </a:blip>
          <a:stretch>
            <a:fillRect/>
          </a:stretch>
        </p:blipFill>
        <p:spPr>
          <a:xfrm>
            <a:off x="571500" y="1501400"/>
            <a:ext cx="4343400" cy="4114800"/>
          </a:xfrm>
          <a:prstGeom prst="rect">
            <a:avLst/>
          </a:prstGeom>
          <a:noFill/>
          <a:ln>
            <a:noFill/>
          </a:ln>
        </p:spPr>
      </p:pic>
    </p:spTree>
    <p:extLst>
      <p:ext uri="{BB962C8B-B14F-4D97-AF65-F5344CB8AC3E}">
        <p14:creationId xmlns:p14="http://schemas.microsoft.com/office/powerpoint/2010/main" val="66041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66020"/>
          </a:xfrm>
          <a:solidFill>
            <a:schemeClr val="bg1"/>
          </a:solidFill>
        </p:spPr>
        <p:txBody>
          <a:bodyPr/>
          <a:lstStyle/>
          <a:p>
            <a:r>
              <a:rPr lang="en-US" sz="4400" b="1" u="sng" dirty="0"/>
              <a:t>STRAND 1 </a:t>
            </a:r>
            <a:r>
              <a:rPr lang="en-US" sz="4400" u="sng" dirty="0"/>
              <a:t>Students will consistently demonstrate kitchen safety procedures and sanitation techniques</a:t>
            </a:r>
            <a:r>
              <a:rPr lang="en-US" sz="4400" u="sng" dirty="0" smtClean="0"/>
              <a:t>.</a:t>
            </a:r>
            <a:r>
              <a:rPr lang="en-US" sz="2800" dirty="0" smtClean="0"/>
              <a:t/>
            </a:r>
            <a:br>
              <a:rPr lang="en-US" sz="2800" dirty="0" smtClean="0"/>
            </a:br>
            <a:r>
              <a:rPr lang="en-US" sz="2800" dirty="0" smtClean="0"/>
              <a:t> </a:t>
            </a:r>
            <a:r>
              <a:rPr lang="en-US" sz="2800" dirty="0"/>
              <a:t/>
            </a:r>
            <a:br>
              <a:rPr lang="en-US" sz="2800" dirty="0"/>
            </a:br>
            <a:r>
              <a:rPr lang="en-US" sz="2800" b="1" u="sng" dirty="0"/>
              <a:t>Standard </a:t>
            </a:r>
            <a:r>
              <a:rPr lang="en-US" sz="2800" b="1" u="sng" dirty="0" smtClean="0"/>
              <a:t>1:</a:t>
            </a:r>
            <a:r>
              <a:rPr lang="en-US" sz="2800" dirty="0" smtClean="0"/>
              <a:t> I CAN apply </a:t>
            </a:r>
            <a:r>
              <a:rPr lang="en-US" sz="2800" dirty="0"/>
              <a:t>established safety rules and guidelines to maintain a safe working environment. </a:t>
            </a:r>
            <a:br>
              <a:rPr lang="en-US" sz="2800" dirty="0"/>
            </a:br>
            <a:r>
              <a:rPr lang="en-US" sz="2800" b="1" u="sng" dirty="0"/>
              <a:t>Standard 2</a:t>
            </a:r>
            <a:r>
              <a:rPr lang="en-US" sz="2800" dirty="0"/>
              <a:t> I CAN </a:t>
            </a:r>
            <a:r>
              <a:rPr lang="en-US" sz="2800" dirty="0" smtClean="0"/>
              <a:t>Identify </a:t>
            </a:r>
            <a:r>
              <a:rPr lang="en-US" sz="2800" dirty="0"/>
              <a:t>proper first-aid procedures for cuts, burns and electrical shock.</a:t>
            </a:r>
            <a:br>
              <a:rPr lang="en-US" sz="2800" dirty="0"/>
            </a:br>
            <a:r>
              <a:rPr lang="en-US" sz="2800" b="1" u="sng" dirty="0"/>
              <a:t>Standard 3</a:t>
            </a:r>
            <a:r>
              <a:rPr lang="en-US" sz="2800" dirty="0"/>
              <a:t> I CAN </a:t>
            </a:r>
            <a:r>
              <a:rPr lang="en-US" sz="2800" dirty="0" smtClean="0"/>
              <a:t>Identify </a:t>
            </a:r>
            <a:r>
              <a:rPr lang="en-US" sz="2800" dirty="0"/>
              <a:t>health and hygiene requirements for food handling.</a:t>
            </a:r>
            <a:br>
              <a:rPr lang="en-US" sz="2800" dirty="0"/>
            </a:br>
            <a:r>
              <a:rPr lang="en-US" sz="2800" b="1" u="sng" dirty="0"/>
              <a:t>Standard 4</a:t>
            </a:r>
            <a:r>
              <a:rPr lang="en-US" sz="2800" dirty="0"/>
              <a:t> I CAN </a:t>
            </a:r>
            <a:r>
              <a:rPr lang="en-US" sz="2800" dirty="0" smtClean="0"/>
              <a:t>Identify </a:t>
            </a:r>
            <a:r>
              <a:rPr lang="en-US" sz="2800" dirty="0"/>
              <a:t>and apply sanitation rules and guidelines. </a:t>
            </a:r>
          </a:p>
        </p:txBody>
      </p:sp>
      <p:sp>
        <p:nvSpPr>
          <p:cNvPr id="3" name="Rectangle 2"/>
          <p:cNvSpPr/>
          <p:nvPr/>
        </p:nvSpPr>
        <p:spPr>
          <a:xfrm>
            <a:off x="4447607" y="3244334"/>
            <a:ext cx="248786" cy="369332"/>
          </a:xfrm>
          <a:prstGeom prst="rect">
            <a:avLst/>
          </a:prstGeom>
        </p:spPr>
        <p:txBody>
          <a:bodyPr wrap="none">
            <a:spAutoFit/>
          </a:bodyPr>
          <a:lstStyle/>
          <a:p>
            <a:r>
              <a:rPr lang="en-US" dirty="0"/>
              <a:t> </a:t>
            </a:r>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373623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atlanticfoodsafety.com/wp-content/uploads/2012/02/ServSafe.jpg"/>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7167" r="3199" b="4873"/>
          <a:stretch/>
        </p:blipFill>
        <p:spPr bwMode="auto">
          <a:xfrm>
            <a:off x="4317931" y="3925356"/>
            <a:ext cx="5269707" cy="30105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205822" y="2324417"/>
            <a:ext cx="8648683" cy="2387600"/>
          </a:xfrm>
        </p:spPr>
        <p:txBody>
          <a:bodyPr>
            <a:noAutofit/>
          </a:bodyPr>
          <a:lstStyle/>
          <a:p>
            <a:r>
              <a:rPr lang="en-US" sz="10800" dirty="0" smtClean="0">
                <a:solidFill>
                  <a:srgbClr val="333399"/>
                </a:solidFill>
              </a:rPr>
              <a:t>KITCHEN </a:t>
            </a:r>
            <a:r>
              <a:rPr lang="en-US" sz="9600" dirty="0" smtClean="0">
                <a:solidFill>
                  <a:srgbClr val="333399"/>
                </a:solidFill>
              </a:rPr>
              <a:t>SAFETY</a:t>
            </a:r>
            <a:r>
              <a:rPr lang="en-US" sz="7200" dirty="0" smtClean="0">
                <a:solidFill>
                  <a:srgbClr val="333399"/>
                </a:solidFill>
              </a:rPr>
              <a:t/>
            </a:r>
            <a:br>
              <a:rPr lang="en-US" sz="7200" dirty="0" smtClean="0">
                <a:solidFill>
                  <a:srgbClr val="333399"/>
                </a:solidFill>
              </a:rPr>
            </a:br>
            <a:r>
              <a:rPr lang="en-US" sz="7200" dirty="0" smtClean="0">
                <a:solidFill>
                  <a:srgbClr val="333399"/>
                </a:solidFill>
              </a:rPr>
              <a:t>with</a:t>
            </a:r>
            <a:endParaRPr lang="en-US" sz="7200" dirty="0">
              <a:solidFill>
                <a:srgbClr val="333399"/>
              </a:solidFill>
            </a:endParaRPr>
          </a:p>
        </p:txBody>
      </p:sp>
      <p:sp>
        <p:nvSpPr>
          <p:cNvPr id="6" name="TextBox 5"/>
          <p:cNvSpPr txBox="1"/>
          <p:nvPr/>
        </p:nvSpPr>
        <p:spPr>
          <a:xfrm>
            <a:off x="8353762" y="5661035"/>
            <a:ext cx="500743" cy="1169551"/>
          </a:xfrm>
          <a:prstGeom prst="rect">
            <a:avLst/>
          </a:prstGeom>
          <a:noFill/>
          <a:ln>
            <a:noFill/>
          </a:ln>
        </p:spPr>
        <p:txBody>
          <a:bodyPr wrap="square" rtlCol="0" anchor="ctr" anchorCtr="1">
            <a:spAutoFit/>
          </a:bodyPr>
          <a:lstStyle/>
          <a:p>
            <a:r>
              <a:rPr lang="en-US" sz="7000" dirty="0" smtClean="0">
                <a:solidFill>
                  <a:schemeClr val="bg2">
                    <a:lumMod val="50000"/>
                  </a:schemeClr>
                </a:solidFill>
              </a:rPr>
              <a:t>®</a:t>
            </a:r>
            <a:endParaRPr lang="en-US" sz="7000" dirty="0">
              <a:solidFill>
                <a:schemeClr val="bg2">
                  <a:lumMod val="50000"/>
                </a:schemeClr>
              </a:solidFill>
            </a:endParaRPr>
          </a:p>
        </p:txBody>
      </p:sp>
    </p:spTree>
    <p:extLst>
      <p:ext uri="{BB962C8B-B14F-4D97-AF65-F5344CB8AC3E}">
        <p14:creationId xmlns:p14="http://schemas.microsoft.com/office/powerpoint/2010/main" val="31783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6191" y="1101230"/>
            <a:ext cx="8042275" cy="4343400"/>
          </a:xfrm>
        </p:spPr>
        <p:txBody>
          <a:bodyPr>
            <a:normAutofit/>
          </a:bodyPr>
          <a:lstStyle/>
          <a:p>
            <a:pPr algn="ctr"/>
            <a:r>
              <a:rPr lang="en-US" sz="4400" dirty="0" smtClean="0"/>
              <a:t>Please look a the following picture for 3 minutes and identify 6 UNSAFE aspects of the picture you see in your packet.</a:t>
            </a:r>
            <a:endParaRPr lang="en-US" sz="4400" dirty="0"/>
          </a:p>
        </p:txBody>
      </p:sp>
    </p:spTree>
    <p:extLst>
      <p:ext uri="{BB962C8B-B14F-4D97-AF65-F5344CB8AC3E}">
        <p14:creationId xmlns:p14="http://schemas.microsoft.com/office/powerpoint/2010/main" val="1038821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safe kitchen.png"/>
          <p:cNvPicPr>
            <a:picLocks noChangeAspect="1"/>
          </p:cNvPicPr>
          <p:nvPr/>
        </p:nvPicPr>
        <p:blipFill>
          <a:blip r:embed="rId2" cstate="print"/>
          <a:stretch>
            <a:fillRect/>
          </a:stretch>
        </p:blipFill>
        <p:spPr>
          <a:xfrm>
            <a:off x="1143000" y="1143000"/>
            <a:ext cx="6859786" cy="5257800"/>
          </a:xfrm>
          <a:prstGeom prst="rect">
            <a:avLst/>
          </a:prstGeom>
        </p:spPr>
      </p:pic>
      <p:sp>
        <p:nvSpPr>
          <p:cNvPr id="3" name="Title 1"/>
          <p:cNvSpPr txBox="1">
            <a:spLocks/>
          </p:cNvSpPr>
          <p:nvPr/>
        </p:nvSpPr>
        <p:spPr>
          <a:xfrm>
            <a:off x="457200" y="381000"/>
            <a:ext cx="8942387" cy="60960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5000" dirty="0" smtClean="0"/>
              <a:t>UNSAFE KITCHEN…where??</a:t>
            </a:r>
            <a:endParaRPr lang="en-US" sz="5000" dirty="0"/>
          </a:p>
        </p:txBody>
      </p:sp>
    </p:spTree>
    <p:extLst>
      <p:ext uri="{BB962C8B-B14F-4D97-AF65-F5344CB8AC3E}">
        <p14:creationId xmlns:p14="http://schemas.microsoft.com/office/powerpoint/2010/main" val="581591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reasons why this kitchen is unsafe:</a:t>
            </a:r>
            <a:endParaRPr lang="en-US" dirty="0"/>
          </a:p>
        </p:txBody>
      </p:sp>
      <p:sp>
        <p:nvSpPr>
          <p:cNvPr id="4" name="Text Placeholder 3"/>
          <p:cNvSpPr>
            <a:spLocks noGrp="1"/>
          </p:cNvSpPr>
          <p:nvPr>
            <p:ph type="body" sz="half" idx="4294967295"/>
          </p:nvPr>
        </p:nvSpPr>
        <p:spPr>
          <a:xfrm>
            <a:off x="228600" y="1295400"/>
            <a:ext cx="4419600" cy="5181600"/>
          </a:xfrm>
        </p:spPr>
        <p:txBody>
          <a:bodyPr>
            <a:noAutofit/>
          </a:bodyPr>
          <a:lstStyle/>
          <a:p>
            <a:pPr>
              <a:buFont typeface="Arial" pitchFamily="34" charset="0"/>
              <a:buChar char="•"/>
            </a:pPr>
            <a:r>
              <a:rPr lang="en-US" sz="1600" dirty="0" smtClean="0"/>
              <a:t>Open fridge door (someone could run into it)</a:t>
            </a:r>
          </a:p>
          <a:p>
            <a:pPr>
              <a:buFont typeface="Arial" pitchFamily="34" charset="0"/>
              <a:buChar char="•"/>
            </a:pPr>
            <a:r>
              <a:rPr lang="en-US" sz="1600" dirty="0" smtClean="0"/>
              <a:t>Open cupboards above (things fall out, bump your head on the corner)</a:t>
            </a:r>
          </a:p>
          <a:p>
            <a:pPr>
              <a:buFont typeface="Arial" pitchFamily="34" charset="0"/>
              <a:buChar char="•"/>
            </a:pPr>
            <a:r>
              <a:rPr lang="en-US" sz="1600" dirty="0" smtClean="0"/>
              <a:t>Broken cabinets below	</a:t>
            </a:r>
          </a:p>
          <a:p>
            <a:pPr>
              <a:buFont typeface="Arial" pitchFamily="34" charset="0"/>
              <a:buChar char="•"/>
            </a:pPr>
            <a:r>
              <a:rPr lang="en-US" sz="1600" dirty="0" smtClean="0"/>
              <a:t>Open can with sharp lid	</a:t>
            </a:r>
          </a:p>
          <a:p>
            <a:pPr>
              <a:buFont typeface="Arial" pitchFamily="34" charset="0"/>
              <a:buChar char="•"/>
            </a:pPr>
            <a:r>
              <a:rPr lang="en-US" sz="1600" dirty="0" smtClean="0"/>
              <a:t>Knife sticking out of dish water</a:t>
            </a:r>
          </a:p>
          <a:p>
            <a:pPr>
              <a:buFont typeface="Arial" pitchFamily="34" charset="0"/>
              <a:buChar char="•"/>
            </a:pPr>
            <a:r>
              <a:rPr lang="en-US" sz="1600" dirty="0" smtClean="0"/>
              <a:t>Open cabinets below (chemicals at reach of children)</a:t>
            </a:r>
          </a:p>
          <a:p>
            <a:pPr>
              <a:buFont typeface="Arial" pitchFamily="34" charset="0"/>
              <a:buChar char="•"/>
            </a:pPr>
            <a:r>
              <a:rPr lang="en-US" sz="1600" dirty="0" smtClean="0"/>
              <a:t>Spills		</a:t>
            </a:r>
          </a:p>
          <a:p>
            <a:pPr>
              <a:buFont typeface="Arial" pitchFamily="34" charset="0"/>
              <a:buChar char="•"/>
            </a:pPr>
            <a:r>
              <a:rPr lang="en-US" sz="1600" dirty="0" smtClean="0"/>
              <a:t>Knives facing out</a:t>
            </a:r>
          </a:p>
          <a:p>
            <a:pPr>
              <a:buFont typeface="Arial" pitchFamily="34" charset="0"/>
              <a:buChar char="•"/>
            </a:pPr>
            <a:r>
              <a:rPr lang="en-US" sz="1600" dirty="0" smtClean="0"/>
              <a:t>Toys		</a:t>
            </a:r>
          </a:p>
          <a:p>
            <a:pPr>
              <a:buFont typeface="Arial" pitchFamily="34" charset="0"/>
              <a:buChar char="•"/>
            </a:pPr>
            <a:r>
              <a:rPr lang="en-US" sz="1600" dirty="0" smtClean="0"/>
              <a:t>Open oven</a:t>
            </a:r>
          </a:p>
          <a:p>
            <a:pPr>
              <a:buFont typeface="Arial" pitchFamily="34" charset="0"/>
              <a:buChar char="•"/>
            </a:pPr>
            <a:endParaRPr lang="en-US" sz="4400" dirty="0"/>
          </a:p>
        </p:txBody>
      </p:sp>
      <p:sp>
        <p:nvSpPr>
          <p:cNvPr id="7" name="Text Placeholder 3"/>
          <p:cNvSpPr txBox="1">
            <a:spLocks/>
          </p:cNvSpPr>
          <p:nvPr/>
        </p:nvSpPr>
        <p:spPr>
          <a:xfrm>
            <a:off x="4648200" y="1295400"/>
            <a:ext cx="4191000" cy="5181600"/>
          </a:xfrm>
          <a:prstGeom prst="rect">
            <a:avLst/>
          </a:prstGeom>
        </p:spPr>
        <p:txBody>
          <a:bodyPr vert="horz" lIns="91440" tIns="45720" rIns="91440" bIns="45720" rtlCol="0">
            <a:normAutofit lnSpcReduction="10000"/>
          </a:bodyPr>
          <a:lstStyle/>
          <a:p>
            <a:pPr>
              <a:buFont typeface="Arial" pitchFamily="34" charset="0"/>
              <a:buChar char="•"/>
            </a:pPr>
            <a:r>
              <a:rPr lang="en-US" sz="2720" dirty="0" smtClean="0"/>
              <a:t>Dishes everywhere	</a:t>
            </a:r>
          </a:p>
          <a:p>
            <a:pPr>
              <a:buFont typeface="Arial" pitchFamily="34" charset="0"/>
              <a:buChar char="•"/>
            </a:pPr>
            <a:r>
              <a:rPr lang="en-US" sz="2720" dirty="0" smtClean="0"/>
              <a:t>Unstable stacked dishes</a:t>
            </a:r>
          </a:p>
          <a:p>
            <a:pPr>
              <a:buFont typeface="Arial" pitchFamily="34" charset="0"/>
              <a:buChar char="•"/>
            </a:pPr>
            <a:r>
              <a:rPr lang="en-US" sz="2720" dirty="0" smtClean="0"/>
              <a:t>Water with plugged in toaster</a:t>
            </a:r>
          </a:p>
          <a:p>
            <a:pPr>
              <a:buFont typeface="Arial" pitchFamily="34" charset="0"/>
              <a:buChar char="•"/>
            </a:pPr>
            <a:r>
              <a:rPr lang="en-US" sz="2720" dirty="0" smtClean="0"/>
              <a:t>Pot handle facing out	</a:t>
            </a:r>
          </a:p>
          <a:p>
            <a:pPr>
              <a:buFont typeface="Arial" pitchFamily="34" charset="0"/>
              <a:buChar char="•"/>
            </a:pPr>
            <a:r>
              <a:rPr lang="en-US" sz="2720" dirty="0" smtClean="0"/>
              <a:t>Heated Ranges</a:t>
            </a:r>
          </a:p>
          <a:p>
            <a:pPr>
              <a:buFont typeface="Arial" pitchFamily="34" charset="0"/>
              <a:buChar char="•"/>
            </a:pPr>
            <a:r>
              <a:rPr lang="en-US" sz="2720" dirty="0" smtClean="0"/>
              <a:t>Box on/near hot ranges</a:t>
            </a:r>
          </a:p>
          <a:p>
            <a:pPr>
              <a:buFont typeface="Arial" pitchFamily="34" charset="0"/>
              <a:buChar char="•"/>
            </a:pPr>
            <a:r>
              <a:rPr lang="en-US" sz="2720" dirty="0" smtClean="0"/>
              <a:t>Pan handle out		</a:t>
            </a:r>
          </a:p>
          <a:p>
            <a:pPr>
              <a:buFont typeface="Arial" pitchFamily="34" charset="0"/>
              <a:buChar char="•"/>
            </a:pPr>
            <a:r>
              <a:rPr lang="en-US" sz="2720" dirty="0" smtClean="0"/>
              <a:t>No oven mitts</a:t>
            </a:r>
          </a:p>
          <a:p>
            <a:pPr>
              <a:buFont typeface="Arial" pitchFamily="34" charset="0"/>
              <a:buChar char="•"/>
            </a:pPr>
            <a:r>
              <a:rPr lang="en-US" sz="2720" dirty="0" smtClean="0"/>
              <a:t>Paper towels near hot range (unused)</a:t>
            </a:r>
          </a:p>
          <a:p>
            <a:pPr>
              <a:buFont typeface="Arial" pitchFamily="34" charset="0"/>
              <a:buChar char="•"/>
            </a:pPr>
            <a:r>
              <a:rPr lang="en-US" sz="2720" dirty="0" smtClean="0"/>
              <a:t>No person</a:t>
            </a:r>
          </a:p>
          <a:p>
            <a:pPr>
              <a:buFont typeface="Arial" pitchFamily="34" charset="0"/>
              <a:buChar char="•"/>
            </a:pPr>
            <a:r>
              <a:rPr lang="en-US" sz="2720" dirty="0" smtClean="0"/>
              <a:t>No soap</a:t>
            </a:r>
          </a:p>
          <a:p>
            <a:pPr marL="0" marR="0" lvl="0" indent="0" algn="l" defTabSz="914400" rtl="0" eaLnBrk="1" fontAlgn="auto" latinLnBrk="0" hangingPunct="1">
              <a:lnSpc>
                <a:spcPct val="100000"/>
              </a:lnSpc>
              <a:spcBef>
                <a:spcPts val="1800"/>
              </a:spcBef>
              <a:spcAft>
                <a:spcPts val="0"/>
              </a:spcAft>
              <a:buClr>
                <a:schemeClr val="accent1"/>
              </a:buClr>
              <a:buSzPct val="75000"/>
              <a:buFont typeface="Arial" pitchFamily="34" charset="0"/>
              <a:buChar char="•"/>
              <a:tabLst/>
              <a:defRPr/>
            </a:pPr>
            <a:endParaRPr kumimoji="0" lang="en-US" sz="72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p14="http://schemas.microsoft.com/office/powerpoint/2010/main" val="258740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61" name="Shape 61"/>
          <p:cNvSpPr txBox="1">
            <a:spLocks noGrp="1"/>
          </p:cNvSpPr>
          <p:nvPr>
            <p:ph type="body" idx="1"/>
          </p:nvPr>
        </p:nvSpPr>
        <p:spPr>
          <a:xfrm>
            <a:off x="5345126" y="2091850"/>
            <a:ext cx="3327299" cy="3416400"/>
          </a:xfrm>
          <a:prstGeom prst="rect">
            <a:avLst/>
          </a:prstGeom>
        </p:spPr>
        <p:txBody>
          <a:bodyPr vert="horz" lIns="91425" tIns="91425" rIns="91425" bIns="91425" rtlCol="0" anchor="t" anchorCtr="0">
            <a:noAutofit/>
          </a:bodyPr>
          <a:lstStyle/>
          <a:p>
            <a:pPr>
              <a:buNone/>
            </a:pPr>
            <a:r>
              <a:rPr lang="en" b="1">
                <a:solidFill>
                  <a:srgbClr val="980000"/>
                </a:solidFill>
                <a:highlight>
                  <a:srgbClr val="FFFFFF"/>
                </a:highlight>
                <a:hlinkClick r:id="rId3"/>
              </a:rPr>
              <a:t>a 12-year-old girl found eight maggots</a:t>
            </a:r>
            <a:r>
              <a:rPr lang="en">
                <a:solidFill>
                  <a:srgbClr val="980000"/>
                </a:solidFill>
                <a:highlight>
                  <a:srgbClr val="FFFFFF"/>
                </a:highlight>
              </a:rPr>
              <a:t> in a sealed bag of Morrisons’ own-brand boil-in-the-bag rice.</a:t>
            </a:r>
          </a:p>
        </p:txBody>
      </p:sp>
      <p:pic>
        <p:nvPicPr>
          <p:cNvPr id="62" name="Shape 62"/>
          <p:cNvPicPr preferRelativeResize="0"/>
          <p:nvPr/>
        </p:nvPicPr>
        <p:blipFill rotWithShape="1">
          <a:blip r:embed="rId4">
            <a:alphaModFix/>
          </a:blip>
          <a:srcRect l="5752" t="1360" r="40339" b="-1359"/>
          <a:stretch/>
        </p:blipFill>
        <p:spPr>
          <a:xfrm>
            <a:off x="311700" y="2091851"/>
            <a:ext cx="3327250" cy="3476625"/>
          </a:xfrm>
          <a:prstGeom prst="rect">
            <a:avLst/>
          </a:prstGeom>
          <a:noFill/>
          <a:ln>
            <a:noFill/>
          </a:ln>
        </p:spPr>
      </p:pic>
      <p:pic>
        <p:nvPicPr>
          <p:cNvPr id="63" name="Shape 63" descr="File:White maggot.JPG"/>
          <p:cNvPicPr preferRelativeResize="0"/>
          <p:nvPr/>
        </p:nvPicPr>
        <p:blipFill rotWithShape="1">
          <a:blip r:embed="rId5">
            <a:alphaModFix/>
          </a:blip>
          <a:srcRect l="18308" t="4798" r="14626" b="16143"/>
          <a:stretch/>
        </p:blipFill>
        <p:spPr>
          <a:xfrm>
            <a:off x="2373200" y="2091853"/>
            <a:ext cx="2519974" cy="3115696"/>
          </a:xfrm>
          <a:prstGeom prst="rect">
            <a:avLst/>
          </a:prstGeom>
          <a:noFill/>
          <a:ln>
            <a:noFill/>
          </a:ln>
        </p:spPr>
      </p:pic>
    </p:spTree>
    <p:extLst>
      <p:ext uri="{BB962C8B-B14F-4D97-AF65-F5344CB8AC3E}">
        <p14:creationId xmlns:p14="http://schemas.microsoft.com/office/powerpoint/2010/main" val="3387786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Major Lab Safety Issues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29803045"/>
              </p:ext>
            </p:extLst>
          </p:nvPr>
        </p:nvGraphicFramePr>
        <p:xfrm>
          <a:off x="1412464" y="1931429"/>
          <a:ext cx="6197600" cy="3840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2783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89451"/>
            <a:ext cx="7066722" cy="1389452"/>
          </a:xfrm>
        </p:spPr>
        <p:txBody>
          <a:bodyPr>
            <a:noAutofit/>
          </a:bodyPr>
          <a:lstStyle/>
          <a:p>
            <a:r>
              <a:rPr lang="en-US" sz="7200" u="sng" dirty="0" smtClean="0">
                <a:solidFill>
                  <a:srgbClr val="333399"/>
                </a:solidFill>
              </a:rPr>
              <a:t>Kitchen Safety</a:t>
            </a:r>
            <a:endParaRPr lang="en-US" sz="2800" dirty="0">
              <a:solidFill>
                <a:srgbClr val="333399"/>
              </a:solidFill>
            </a:endParaRPr>
          </a:p>
        </p:txBody>
      </p:sp>
      <p:sp>
        <p:nvSpPr>
          <p:cNvPr id="14" name="Content Placeholder 13"/>
          <p:cNvSpPr>
            <a:spLocks noGrp="1"/>
          </p:cNvSpPr>
          <p:nvPr>
            <p:ph idx="1"/>
          </p:nvPr>
        </p:nvSpPr>
        <p:spPr>
          <a:xfrm>
            <a:off x="730527" y="1181100"/>
            <a:ext cx="3795754" cy="5574030"/>
          </a:xfrm>
        </p:spPr>
        <p:txBody>
          <a:bodyPr>
            <a:noAutofit/>
          </a:bodyPr>
          <a:lstStyle/>
          <a:p>
            <a:pPr lvl="0"/>
            <a:r>
              <a:rPr lang="en-US" b="1" dirty="0" smtClean="0"/>
              <a:t>The kitchen can be one of the MOST dangerous places in the home, in the classroom and in the industry.</a:t>
            </a:r>
            <a:endParaRPr lang="en-US" sz="800" b="1" dirty="0" smtClean="0"/>
          </a:p>
          <a:p>
            <a:pPr marL="0" lvl="0" indent="0">
              <a:buNone/>
            </a:pPr>
            <a:r>
              <a:rPr lang="en-US" sz="800" b="1" dirty="0" smtClean="0"/>
              <a:t>  </a:t>
            </a:r>
          </a:p>
          <a:p>
            <a:pPr lvl="0"/>
            <a:r>
              <a:rPr lang="en-US" b="1" dirty="0" smtClean="0"/>
              <a:t>It is critical that you understand the principles of kitchen safety and sanitation in order to keep yourself and others safe while cooking.  </a:t>
            </a:r>
            <a:endParaRPr lang="en-US" b="1" dirty="0"/>
          </a:p>
        </p:txBody>
      </p:sp>
      <p:pic>
        <p:nvPicPr>
          <p:cNvPr id="1026" name="Picture 2" descr="http://www.terracuisineonline.com/images/Chef_Knife_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2047179"/>
            <a:ext cx="4401803" cy="3841873"/>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792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24172"/>
            <a:ext cx="9144000" cy="1389452"/>
          </a:xfrm>
        </p:spPr>
        <p:txBody>
          <a:bodyPr>
            <a:noAutofit/>
          </a:bodyPr>
          <a:lstStyle/>
          <a:p>
            <a:r>
              <a:rPr lang="en-US" sz="6600" u="sng" dirty="0" smtClean="0">
                <a:solidFill>
                  <a:srgbClr val="333399"/>
                </a:solidFill>
              </a:rPr>
              <a:t>Electrical Appliances</a:t>
            </a:r>
            <a:r>
              <a:rPr lang="en-US" sz="2400" dirty="0" smtClean="0">
                <a:solidFill>
                  <a:srgbClr val="333399"/>
                </a:solidFill>
              </a:rPr>
              <a:t>	</a:t>
            </a:r>
            <a:endParaRPr lang="en-US" sz="2400" dirty="0">
              <a:solidFill>
                <a:srgbClr val="333399"/>
              </a:solidFill>
            </a:endParaRPr>
          </a:p>
        </p:txBody>
      </p:sp>
      <p:sp>
        <p:nvSpPr>
          <p:cNvPr id="14" name="Content Placeholder 13"/>
          <p:cNvSpPr>
            <a:spLocks noGrp="1"/>
          </p:cNvSpPr>
          <p:nvPr>
            <p:ph idx="1"/>
          </p:nvPr>
        </p:nvSpPr>
        <p:spPr>
          <a:xfrm>
            <a:off x="317462" y="1020620"/>
            <a:ext cx="4229692" cy="5698232"/>
          </a:xfrm>
        </p:spPr>
        <p:txBody>
          <a:bodyPr>
            <a:noAutofit/>
          </a:bodyPr>
          <a:lstStyle/>
          <a:p>
            <a:pPr lvl="0"/>
            <a:r>
              <a:rPr lang="en-US" sz="3200" b="1" dirty="0" smtClean="0"/>
              <a:t>Use </a:t>
            </a:r>
            <a:r>
              <a:rPr lang="en-US" sz="3200" b="1" u="sng" dirty="0" smtClean="0"/>
              <a:t>dry</a:t>
            </a:r>
            <a:r>
              <a:rPr lang="en-US" sz="3200" b="1" dirty="0" smtClean="0"/>
              <a:t> hands.</a:t>
            </a:r>
          </a:p>
          <a:p>
            <a:pPr lvl="0"/>
            <a:r>
              <a:rPr lang="en-US" sz="3200" b="1" dirty="0" smtClean="0"/>
              <a:t>Stand on a </a:t>
            </a:r>
            <a:r>
              <a:rPr lang="en-US" sz="3200" b="1" u="sng" dirty="0" smtClean="0"/>
              <a:t>dry</a:t>
            </a:r>
            <a:r>
              <a:rPr lang="en-US" sz="3200" b="1" dirty="0" smtClean="0"/>
              <a:t> floor.</a:t>
            </a:r>
          </a:p>
          <a:p>
            <a:pPr lvl="0"/>
            <a:r>
              <a:rPr lang="en-US" sz="3200" b="1" dirty="0" smtClean="0"/>
              <a:t>Keep appliances </a:t>
            </a:r>
            <a:r>
              <a:rPr lang="en-US" sz="3200" b="1" u="sng" dirty="0" smtClean="0"/>
              <a:t>away</a:t>
            </a:r>
            <a:r>
              <a:rPr lang="en-US" sz="3200" b="1" dirty="0" smtClean="0"/>
              <a:t> from water.</a:t>
            </a:r>
          </a:p>
          <a:p>
            <a:pPr lvl="0"/>
            <a:r>
              <a:rPr lang="en-US" sz="3200" b="1" dirty="0" smtClean="0"/>
              <a:t>Multiple plugs can </a:t>
            </a:r>
            <a:r>
              <a:rPr lang="en-US" sz="3200" b="1" u="sng" dirty="0" smtClean="0"/>
              <a:t>overload</a:t>
            </a:r>
            <a:r>
              <a:rPr lang="en-US" sz="3200" b="1" dirty="0" smtClean="0"/>
              <a:t> circuits and increase hazards</a:t>
            </a:r>
          </a:p>
          <a:p>
            <a:pPr lvl="0"/>
            <a:endParaRPr lang="en-US" sz="3200" b="1" dirty="0" smtClean="0"/>
          </a:p>
        </p:txBody>
      </p:sp>
      <p:pic>
        <p:nvPicPr>
          <p:cNvPr id="2050" name="Picture 2" descr="http://ak1.ostkcdn.com/img/mxc/091119_kitchen-applian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053" y="1309939"/>
            <a:ext cx="3818146" cy="5090863"/>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06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9515"/>
            <a:ext cx="9144000" cy="1389452"/>
          </a:xfrm>
        </p:spPr>
        <p:txBody>
          <a:bodyPr>
            <a:noAutofit/>
          </a:bodyPr>
          <a:lstStyle/>
          <a:p>
            <a:r>
              <a:rPr lang="en-US" sz="5400" u="sng" dirty="0" smtClean="0">
                <a:solidFill>
                  <a:srgbClr val="333399"/>
                </a:solidFill>
              </a:rPr>
              <a:t>Electrical</a:t>
            </a:r>
            <a:r>
              <a:rPr lang="en-US" sz="7200" u="sng" dirty="0" smtClean="0">
                <a:solidFill>
                  <a:srgbClr val="333399"/>
                </a:solidFill>
              </a:rPr>
              <a:t> Appliances</a:t>
            </a:r>
            <a:r>
              <a:rPr lang="en-US" sz="2800" dirty="0" smtClean="0">
                <a:solidFill>
                  <a:srgbClr val="333399"/>
                </a:solidFill>
              </a:rPr>
              <a:t>	</a:t>
            </a:r>
            <a:endParaRPr lang="en-US" sz="2800" dirty="0">
              <a:solidFill>
                <a:srgbClr val="333399"/>
              </a:solidFill>
            </a:endParaRPr>
          </a:p>
        </p:txBody>
      </p:sp>
      <p:sp>
        <p:nvSpPr>
          <p:cNvPr id="14" name="Content Placeholder 13"/>
          <p:cNvSpPr>
            <a:spLocks noGrp="1"/>
          </p:cNvSpPr>
          <p:nvPr>
            <p:ph idx="1"/>
          </p:nvPr>
        </p:nvSpPr>
        <p:spPr>
          <a:xfrm>
            <a:off x="359066" y="1309937"/>
            <a:ext cx="4714763" cy="5184642"/>
          </a:xfrm>
        </p:spPr>
        <p:txBody>
          <a:bodyPr>
            <a:noAutofit/>
          </a:bodyPr>
          <a:lstStyle/>
          <a:p>
            <a:pPr lvl="0"/>
            <a:r>
              <a:rPr lang="en-US" sz="3200" b="1" dirty="0" smtClean="0"/>
              <a:t>In case of electrocution, turn off the</a:t>
            </a:r>
          </a:p>
          <a:p>
            <a:pPr lvl="0"/>
            <a:r>
              <a:rPr lang="en-US" sz="3200" b="1" dirty="0" smtClean="0"/>
              <a:t> 1</a:t>
            </a:r>
            <a:r>
              <a:rPr lang="en-US" sz="3200" b="1" baseline="30000" dirty="0" smtClean="0"/>
              <a:t>st</a:t>
            </a:r>
            <a:r>
              <a:rPr lang="en-US" sz="3200" b="1" dirty="0" smtClean="0"/>
              <a:t> Step: Turn off the </a:t>
            </a:r>
            <a:r>
              <a:rPr lang="en-US" sz="3200" b="1" u="sng" dirty="0" smtClean="0"/>
              <a:t>MAIN POWER SOURCE </a:t>
            </a:r>
            <a:endParaRPr lang="en-US" sz="3200" b="1" dirty="0"/>
          </a:p>
          <a:p>
            <a:pPr lvl="0"/>
            <a:r>
              <a:rPr lang="en-US" sz="3200" b="1" dirty="0" smtClean="0"/>
              <a:t>2</a:t>
            </a:r>
            <a:r>
              <a:rPr lang="en-US" sz="3200" b="1" baseline="30000" dirty="0" smtClean="0"/>
              <a:t>nd</a:t>
            </a:r>
            <a:r>
              <a:rPr lang="en-US" sz="3200" b="1" dirty="0" smtClean="0"/>
              <a:t> Step: Check surroundings before touching the person or the appliance.  </a:t>
            </a:r>
            <a:endParaRPr lang="en-US" sz="3200" b="1"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r="14136"/>
          <a:stretch>
            <a:fillRect/>
          </a:stretch>
        </p:blipFill>
        <p:spPr bwMode="auto">
          <a:xfrm>
            <a:off x="5073830" y="1413655"/>
            <a:ext cx="3257564" cy="486354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27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9515"/>
            <a:ext cx="9144000" cy="1389452"/>
          </a:xfrm>
        </p:spPr>
        <p:txBody>
          <a:bodyPr>
            <a:normAutofit fontScale="90000"/>
          </a:bodyPr>
          <a:lstStyle/>
          <a:p>
            <a:r>
              <a:rPr lang="en-US" sz="11100" u="sng" dirty="0" smtClean="0">
                <a:solidFill>
                  <a:srgbClr val="333399"/>
                </a:solidFill>
              </a:rPr>
              <a:t>Knife Safety</a:t>
            </a:r>
            <a:r>
              <a:rPr lang="en-US" dirty="0" smtClean="0">
                <a:solidFill>
                  <a:srgbClr val="333399"/>
                </a:solidFill>
              </a:rPr>
              <a:t>	</a:t>
            </a:r>
            <a:endParaRPr lang="en-US" dirty="0">
              <a:solidFill>
                <a:srgbClr val="333399"/>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178" y="1329811"/>
            <a:ext cx="3570633" cy="4760844"/>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549275" y="1600201"/>
            <a:ext cx="3896093" cy="4343400"/>
          </a:xfrm>
        </p:spPr>
        <p:txBody>
          <a:bodyPr/>
          <a:lstStyle/>
          <a:p>
            <a:r>
              <a:rPr lang="en-US" dirty="0">
                <a:solidFill>
                  <a:srgbClr val="00B050"/>
                </a:solidFill>
                <a:latin typeface="Aharoni" panose="02010803020104030203" pitchFamily="2" charset="-79"/>
                <a:cs typeface="Aharoni" panose="02010803020104030203" pitchFamily="2" charset="-79"/>
              </a:rPr>
              <a:t>A dull knife is dangerous and inefficient.</a:t>
            </a:r>
          </a:p>
          <a:p>
            <a:r>
              <a:rPr lang="en-US" dirty="0">
                <a:solidFill>
                  <a:srgbClr val="00B050"/>
                </a:solidFill>
                <a:latin typeface="Aharoni" panose="02010803020104030203" pitchFamily="2" charset="-79"/>
                <a:cs typeface="Aharoni" panose="02010803020104030203" pitchFamily="2" charset="-79"/>
              </a:rPr>
              <a:t>The best knives are SHARP knives because they use </a:t>
            </a:r>
            <a:r>
              <a:rPr lang="en-US" u="sng" dirty="0">
                <a:solidFill>
                  <a:srgbClr val="00B050"/>
                </a:solidFill>
                <a:latin typeface="Aharoni" panose="02010803020104030203" pitchFamily="2" charset="-79"/>
                <a:cs typeface="Aharoni" panose="02010803020104030203" pitchFamily="2" charset="-79"/>
              </a:rPr>
              <a:t>less pressure</a:t>
            </a:r>
            <a:r>
              <a:rPr lang="en-US" dirty="0">
                <a:solidFill>
                  <a:srgbClr val="00B050"/>
                </a:solidFill>
                <a:latin typeface="Aharoni" panose="02010803020104030203" pitchFamily="2" charset="-79"/>
                <a:cs typeface="Aharoni" panose="02010803020104030203" pitchFamily="2" charset="-79"/>
              </a:rPr>
              <a:t>.</a:t>
            </a:r>
          </a:p>
          <a:p>
            <a:endParaRPr lang="en-US" dirty="0"/>
          </a:p>
        </p:txBody>
      </p:sp>
    </p:spTree>
    <p:extLst>
      <p:ext uri="{BB962C8B-B14F-4D97-AF65-F5344CB8AC3E}">
        <p14:creationId xmlns:p14="http://schemas.microsoft.com/office/powerpoint/2010/main" val="244082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239000" cy="1143000"/>
          </a:xfrm>
        </p:spPr>
        <p:txBody>
          <a:bodyPr/>
          <a:lstStyle/>
          <a:p>
            <a:r>
              <a:rPr lang="en-US" dirty="0" smtClean="0">
                <a:solidFill>
                  <a:schemeClr val="bg2">
                    <a:lumMod val="75000"/>
                  </a:schemeClr>
                </a:solidFill>
              </a:rPr>
              <a:t>Preventing CUTS</a:t>
            </a:r>
            <a:endParaRPr lang="en-US" dirty="0">
              <a:solidFill>
                <a:schemeClr val="bg2">
                  <a:lumMod val="75000"/>
                </a:schemeClr>
              </a:solidFill>
            </a:endParaRPr>
          </a:p>
        </p:txBody>
      </p:sp>
      <p:sp>
        <p:nvSpPr>
          <p:cNvPr id="3" name="Content Placeholder 2"/>
          <p:cNvSpPr>
            <a:spLocks noGrp="1"/>
          </p:cNvSpPr>
          <p:nvPr>
            <p:ph idx="1"/>
          </p:nvPr>
        </p:nvSpPr>
        <p:spPr>
          <a:xfrm>
            <a:off x="685800" y="1752600"/>
            <a:ext cx="7467600" cy="4419600"/>
          </a:xfrm>
        </p:spPr>
        <p:txBody>
          <a:bodyPr>
            <a:normAutofit/>
          </a:bodyPr>
          <a:lstStyle/>
          <a:p>
            <a:pPr>
              <a:buFont typeface="Wingdings" panose="05000000000000000000" pitchFamily="2" charset="2"/>
              <a:buChar char="v"/>
            </a:pPr>
            <a:r>
              <a:rPr lang="en-US" dirty="0" smtClean="0"/>
              <a:t>Hand placement: the CLAW or the FLAT HAND TOP</a:t>
            </a:r>
          </a:p>
          <a:p>
            <a:pPr>
              <a:buFont typeface="Wingdings" panose="05000000000000000000" pitchFamily="2" charset="2"/>
              <a:buChar char="v"/>
            </a:pPr>
            <a:r>
              <a:rPr lang="en-US" dirty="0" smtClean="0"/>
              <a:t>Wash knives </a:t>
            </a:r>
            <a:r>
              <a:rPr lang="en-US" u="sng" dirty="0" smtClean="0"/>
              <a:t>separately</a:t>
            </a:r>
          </a:p>
          <a:p>
            <a:pPr>
              <a:buFont typeface="Wingdings" panose="05000000000000000000" pitchFamily="2" charset="2"/>
              <a:buChar char="v"/>
            </a:pPr>
            <a:r>
              <a:rPr lang="en-US" dirty="0" smtClean="0"/>
              <a:t>Put all broken glass in the SHARPS BIN</a:t>
            </a:r>
          </a:p>
          <a:p>
            <a:pPr>
              <a:buFont typeface="Wingdings" panose="05000000000000000000" pitchFamily="2" charset="2"/>
              <a:buChar char="v"/>
            </a:pPr>
            <a:r>
              <a:rPr lang="en-US" dirty="0" smtClean="0"/>
              <a:t>Remove can lids completely, place in the sharps bin</a:t>
            </a:r>
          </a:p>
          <a:p>
            <a:pPr marL="0" indent="0">
              <a:buNone/>
            </a:pPr>
            <a:endParaRPr lang="en-US" dirty="0"/>
          </a:p>
        </p:txBody>
      </p:sp>
    </p:spTree>
    <p:extLst>
      <p:ext uri="{BB962C8B-B14F-4D97-AF65-F5344CB8AC3E}">
        <p14:creationId xmlns:p14="http://schemas.microsoft.com/office/powerpoint/2010/main" val="152715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1"/>
            <a:ext cx="7239000" cy="1143000"/>
          </a:xfrm>
        </p:spPr>
        <p:txBody>
          <a:bodyPr/>
          <a:lstStyle/>
          <a:p>
            <a:r>
              <a:rPr lang="en-US" dirty="0" smtClean="0">
                <a:solidFill>
                  <a:schemeClr val="accent6">
                    <a:lumMod val="75000"/>
                  </a:schemeClr>
                </a:solidFill>
              </a:rPr>
              <a:t>First Aid for CUTS</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If it’s spurting, we get emergency help (arterial cut)</a:t>
            </a:r>
          </a:p>
          <a:p>
            <a:r>
              <a:rPr lang="en-US" dirty="0" smtClean="0"/>
              <a:t>If it’s oozing (as most cuts will), you need to</a:t>
            </a:r>
          </a:p>
          <a:p>
            <a:pPr marL="514350" indent="-514350">
              <a:buAutoNum type="arabicPeriod"/>
            </a:pPr>
            <a:r>
              <a:rPr lang="en-US" b="1" dirty="0" smtClean="0">
                <a:solidFill>
                  <a:schemeClr val="accent3">
                    <a:lumMod val="75000"/>
                  </a:schemeClr>
                </a:solidFill>
              </a:rPr>
              <a:t>Wash with soap and water</a:t>
            </a:r>
          </a:p>
          <a:p>
            <a:pPr marL="514350" indent="-514350">
              <a:buAutoNum type="arabicPeriod"/>
            </a:pPr>
            <a:r>
              <a:rPr lang="en-US" b="1" dirty="0" smtClean="0">
                <a:solidFill>
                  <a:schemeClr val="accent3">
                    <a:lumMod val="75000"/>
                  </a:schemeClr>
                </a:solidFill>
              </a:rPr>
              <a:t>Apply direct pressure</a:t>
            </a:r>
          </a:p>
          <a:p>
            <a:pPr marL="514350" indent="-514350">
              <a:buAutoNum type="arabicPeriod"/>
            </a:pPr>
            <a:r>
              <a:rPr lang="en-US" dirty="0" smtClean="0"/>
              <a:t>Clean up and bandage</a:t>
            </a:r>
          </a:p>
          <a:p>
            <a:pPr marL="514350" indent="-514350">
              <a:buAutoNum type="arabicPeriod"/>
            </a:pPr>
            <a:r>
              <a:rPr lang="en-US" dirty="0" smtClean="0"/>
              <a:t>Any more than that, we can get the nurse</a:t>
            </a:r>
            <a:endParaRPr lang="en-US" dirty="0"/>
          </a:p>
        </p:txBody>
      </p:sp>
    </p:spTree>
    <p:extLst>
      <p:ext uri="{BB962C8B-B14F-4D97-AF65-F5344CB8AC3E}">
        <p14:creationId xmlns:p14="http://schemas.microsoft.com/office/powerpoint/2010/main" val="1941340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9515"/>
            <a:ext cx="9144000" cy="1389452"/>
          </a:xfrm>
        </p:spPr>
        <p:txBody>
          <a:bodyPr>
            <a:normAutofit fontScale="90000"/>
          </a:bodyPr>
          <a:lstStyle/>
          <a:p>
            <a:pPr>
              <a:tabLst>
                <a:tab pos="8626475" algn="l"/>
              </a:tabLst>
            </a:pPr>
            <a:r>
              <a:rPr lang="en-US" sz="10000" u="sng" dirty="0">
                <a:solidFill>
                  <a:srgbClr val="333399"/>
                </a:solidFill>
              </a:rPr>
              <a:t>A</a:t>
            </a:r>
            <a:r>
              <a:rPr lang="en-US" sz="10000" u="sng" dirty="0" smtClean="0">
                <a:solidFill>
                  <a:srgbClr val="333399"/>
                </a:solidFill>
              </a:rPr>
              <a:t>voiding Burns</a:t>
            </a:r>
            <a:r>
              <a:rPr lang="en-US" dirty="0" smtClean="0">
                <a:solidFill>
                  <a:srgbClr val="333399"/>
                </a:solidFill>
              </a:rPr>
              <a:t>	</a:t>
            </a:r>
            <a:endParaRPr lang="en-US" dirty="0">
              <a:solidFill>
                <a:srgbClr val="333399"/>
              </a:solidFill>
            </a:endParaRPr>
          </a:p>
        </p:txBody>
      </p:sp>
      <p:sp>
        <p:nvSpPr>
          <p:cNvPr id="14" name="Content Placeholder 13"/>
          <p:cNvSpPr>
            <a:spLocks noGrp="1"/>
          </p:cNvSpPr>
          <p:nvPr>
            <p:ph idx="1"/>
          </p:nvPr>
        </p:nvSpPr>
        <p:spPr>
          <a:xfrm>
            <a:off x="721954" y="1230421"/>
            <a:ext cx="3825199" cy="5488432"/>
          </a:xfrm>
        </p:spPr>
        <p:txBody>
          <a:bodyPr>
            <a:normAutofit fontScale="70000" lnSpcReduction="20000"/>
          </a:bodyPr>
          <a:lstStyle/>
          <a:p>
            <a:pPr lvl="0"/>
            <a:r>
              <a:rPr lang="en-US" sz="4000" b="1" dirty="0" smtClean="0"/>
              <a:t>Keep clothing </a:t>
            </a:r>
            <a:r>
              <a:rPr lang="en-US" sz="4000" b="1" u="sng" dirty="0" smtClean="0"/>
              <a:t>away</a:t>
            </a:r>
            <a:r>
              <a:rPr lang="en-US" sz="4000" b="1" dirty="0" smtClean="0"/>
              <a:t> from direct heat.</a:t>
            </a:r>
          </a:p>
          <a:p>
            <a:pPr lvl="0"/>
            <a:r>
              <a:rPr lang="en-US" sz="4000" b="1" dirty="0" smtClean="0"/>
              <a:t>KEEP paper/plastic away the stovetop. </a:t>
            </a:r>
          </a:p>
          <a:p>
            <a:pPr lvl="0"/>
            <a:r>
              <a:rPr lang="en-US" sz="4000" b="1" dirty="0" smtClean="0"/>
              <a:t>Use </a:t>
            </a:r>
            <a:r>
              <a:rPr lang="en-US" sz="4000" b="1" u="sng" dirty="0" smtClean="0"/>
              <a:t>hot pads/oven mitts </a:t>
            </a:r>
            <a:r>
              <a:rPr lang="en-US" sz="4000" b="1" dirty="0" smtClean="0"/>
              <a:t>for handling hot pans.  (Including microwave cooking.) </a:t>
            </a:r>
          </a:p>
          <a:p>
            <a:pPr lvl="0"/>
            <a:endParaRPr lang="en-US" sz="3500" b="1" dirty="0"/>
          </a:p>
        </p:txBody>
      </p:sp>
      <p:pic>
        <p:nvPicPr>
          <p:cNvPr id="6" name="Picture 5"/>
          <p:cNvPicPr>
            <a:picLocks noChangeAspect="1" noChangeArrowheads="1"/>
          </p:cNvPicPr>
          <p:nvPr/>
        </p:nvPicPr>
        <p:blipFill>
          <a:blip r:embed="rId2">
            <a:clrChange>
              <a:clrFrom>
                <a:srgbClr val="CED9DE"/>
              </a:clrFrom>
              <a:clrTo>
                <a:srgbClr val="CED9DE">
                  <a:alpha val="0"/>
                </a:srgbClr>
              </a:clrTo>
            </a:clrChange>
            <a:extLst>
              <a:ext uri="{28A0092B-C50C-407E-A947-70E740481C1C}">
                <a14:useLocalDpi xmlns:a14="http://schemas.microsoft.com/office/drawing/2010/main" val="0"/>
              </a:ext>
            </a:extLst>
          </a:blip>
          <a:srcRect/>
          <a:stretch>
            <a:fillRect/>
          </a:stretch>
        </p:blipFill>
        <p:spPr bwMode="auto">
          <a:xfrm>
            <a:off x="4985828" y="1835426"/>
            <a:ext cx="3719496" cy="3969026"/>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215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9515"/>
            <a:ext cx="9144000" cy="1389452"/>
          </a:xfrm>
        </p:spPr>
        <p:txBody>
          <a:bodyPr>
            <a:normAutofit fontScale="90000"/>
          </a:bodyPr>
          <a:lstStyle/>
          <a:p>
            <a:r>
              <a:rPr lang="en-US" sz="10000" u="sng" dirty="0">
                <a:solidFill>
                  <a:srgbClr val="333399"/>
                </a:solidFill>
              </a:rPr>
              <a:t>A</a:t>
            </a:r>
            <a:r>
              <a:rPr lang="en-US" sz="10000" u="sng" dirty="0" smtClean="0">
                <a:solidFill>
                  <a:srgbClr val="333399"/>
                </a:solidFill>
              </a:rPr>
              <a:t>voiding Burns</a:t>
            </a:r>
            <a:r>
              <a:rPr lang="en-US" dirty="0" smtClean="0">
                <a:solidFill>
                  <a:srgbClr val="333399"/>
                </a:solidFill>
              </a:rPr>
              <a:t>	</a:t>
            </a:r>
            <a:endParaRPr lang="en-US" dirty="0">
              <a:solidFill>
                <a:srgbClr val="333399"/>
              </a:solidFill>
            </a:endParaRPr>
          </a:p>
        </p:txBody>
      </p:sp>
      <p:sp>
        <p:nvSpPr>
          <p:cNvPr id="14" name="Content Placeholder 13"/>
          <p:cNvSpPr>
            <a:spLocks noGrp="1"/>
          </p:cNvSpPr>
          <p:nvPr>
            <p:ph idx="1"/>
          </p:nvPr>
        </p:nvSpPr>
        <p:spPr>
          <a:xfrm>
            <a:off x="721954" y="1608109"/>
            <a:ext cx="3825199" cy="4981875"/>
          </a:xfrm>
        </p:spPr>
        <p:txBody>
          <a:bodyPr>
            <a:normAutofit fontScale="85000" lnSpcReduction="20000"/>
          </a:bodyPr>
          <a:lstStyle/>
          <a:p>
            <a:pPr lvl="0"/>
            <a:r>
              <a:rPr lang="en-US" sz="4000" b="1" dirty="0" smtClean="0"/>
              <a:t>Lift lids on hot foods </a:t>
            </a:r>
            <a:r>
              <a:rPr lang="en-US" sz="4000" b="1" u="sng" dirty="0" smtClean="0"/>
              <a:t>away</a:t>
            </a:r>
            <a:r>
              <a:rPr lang="en-US" sz="4000" b="1" dirty="0" smtClean="0"/>
              <a:t> from you and your face.  Direct the steam away. </a:t>
            </a:r>
          </a:p>
          <a:p>
            <a:pPr lvl="0"/>
            <a:r>
              <a:rPr lang="en-US" sz="4000" b="1" dirty="0" smtClean="0"/>
              <a:t>Turn pan handles toward the </a:t>
            </a:r>
            <a:r>
              <a:rPr lang="en-US" sz="4000" b="1" u="sng" dirty="0" smtClean="0"/>
              <a:t>inside or back</a:t>
            </a:r>
            <a:r>
              <a:rPr lang="en-US" sz="4000" b="1" dirty="0" smtClean="0"/>
              <a:t> of the stovetop.  </a:t>
            </a:r>
          </a:p>
          <a:p>
            <a:pPr lvl="0"/>
            <a:endParaRPr lang="en-US" sz="3500" b="1"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763" y="1309937"/>
            <a:ext cx="1960814" cy="3326296"/>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771" y="2394990"/>
            <a:ext cx="1718538" cy="419499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417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239000" cy="1143000"/>
          </a:xfrm>
        </p:spPr>
        <p:txBody>
          <a:bodyPr/>
          <a:lstStyle/>
          <a:p>
            <a:r>
              <a:rPr lang="en-US" dirty="0" smtClean="0"/>
              <a:t>About burns….</a:t>
            </a:r>
            <a:endParaRPr lang="en-US" dirty="0"/>
          </a:p>
        </p:txBody>
      </p:sp>
      <p:sp>
        <p:nvSpPr>
          <p:cNvPr id="3" name="Content Placeholder 2"/>
          <p:cNvSpPr>
            <a:spLocks noGrp="1"/>
          </p:cNvSpPr>
          <p:nvPr>
            <p:ph idx="1"/>
          </p:nvPr>
        </p:nvSpPr>
        <p:spPr>
          <a:xfrm>
            <a:off x="1066800" y="1524000"/>
            <a:ext cx="7467600" cy="4419600"/>
          </a:xfrm>
        </p:spPr>
        <p:txBody>
          <a:bodyPr>
            <a:normAutofit fontScale="92500" lnSpcReduction="20000"/>
          </a:bodyPr>
          <a:lstStyle/>
          <a:p>
            <a:pPr>
              <a:buNone/>
            </a:pPr>
            <a:r>
              <a:rPr lang="en-US" dirty="0" smtClean="0"/>
              <a:t>TYPES:</a:t>
            </a:r>
          </a:p>
          <a:p>
            <a:r>
              <a:rPr lang="en-US" b="1" dirty="0" smtClean="0">
                <a:solidFill>
                  <a:srgbClr val="7030A0"/>
                </a:solidFill>
              </a:rPr>
              <a:t>1st (like a sunburn)</a:t>
            </a:r>
          </a:p>
          <a:p>
            <a:r>
              <a:rPr lang="en-US" b="1" dirty="0" smtClean="0">
                <a:solidFill>
                  <a:srgbClr val="7030A0"/>
                </a:solidFill>
              </a:rPr>
              <a:t>2</a:t>
            </a:r>
            <a:r>
              <a:rPr lang="en-US" b="1" baseline="30000" dirty="0" smtClean="0">
                <a:solidFill>
                  <a:srgbClr val="7030A0"/>
                </a:solidFill>
              </a:rPr>
              <a:t>nd</a:t>
            </a:r>
            <a:r>
              <a:rPr lang="en-US" b="1" dirty="0" smtClean="0">
                <a:solidFill>
                  <a:srgbClr val="7030A0"/>
                </a:solidFill>
              </a:rPr>
              <a:t> (usually has blisters)</a:t>
            </a:r>
          </a:p>
          <a:p>
            <a:r>
              <a:rPr lang="en-US" b="1" dirty="0" smtClean="0">
                <a:solidFill>
                  <a:srgbClr val="7030A0"/>
                </a:solidFill>
              </a:rPr>
              <a:t>3</a:t>
            </a:r>
            <a:r>
              <a:rPr lang="en-US" b="1" baseline="30000" dirty="0" smtClean="0">
                <a:solidFill>
                  <a:srgbClr val="7030A0"/>
                </a:solidFill>
              </a:rPr>
              <a:t>rd</a:t>
            </a:r>
            <a:r>
              <a:rPr lang="en-US" b="1" dirty="0">
                <a:solidFill>
                  <a:srgbClr val="7030A0"/>
                </a:solidFill>
              </a:rPr>
              <a:t> </a:t>
            </a:r>
            <a:r>
              <a:rPr lang="en-US" b="1" dirty="0" smtClean="0">
                <a:solidFill>
                  <a:srgbClr val="7030A0"/>
                </a:solidFill>
              </a:rPr>
              <a:t>(severe tissue damage)</a:t>
            </a:r>
          </a:p>
          <a:p>
            <a:pPr>
              <a:buNone/>
            </a:pPr>
            <a:r>
              <a:rPr lang="en-US" dirty="0" smtClean="0"/>
              <a:t>SOURCES:</a:t>
            </a:r>
          </a:p>
          <a:p>
            <a:pPr>
              <a:buNone/>
            </a:pPr>
            <a:r>
              <a:rPr lang="en-US" dirty="0" smtClean="0"/>
              <a:t>Thermal </a:t>
            </a:r>
            <a:r>
              <a:rPr lang="en-US" b="1" u="sng" dirty="0" smtClean="0">
                <a:solidFill>
                  <a:srgbClr val="7030A0"/>
                </a:solidFill>
              </a:rPr>
              <a:t>(heat), </a:t>
            </a:r>
            <a:r>
              <a:rPr lang="en-US" dirty="0" smtClean="0"/>
              <a:t>Chemical, Electrical</a:t>
            </a:r>
          </a:p>
          <a:p>
            <a:pPr lvl="0">
              <a:buNone/>
            </a:pPr>
            <a:r>
              <a:rPr lang="en-US" dirty="0" smtClean="0">
                <a:latin typeface="Tekton Pro BoldCond"/>
                <a:cs typeface="Tekton Pro BoldCond"/>
              </a:rPr>
              <a:t>*Did you know? Just 3 seconds of exposure to water at 140 degrees can cause a 3</a:t>
            </a:r>
            <a:r>
              <a:rPr lang="en-US" baseline="30000" dirty="0" smtClean="0">
                <a:latin typeface="Tekton Pro BoldCond"/>
                <a:cs typeface="Tekton Pro BoldCond"/>
              </a:rPr>
              <a:t>rd</a:t>
            </a:r>
            <a:r>
              <a:rPr lang="en-US" dirty="0" smtClean="0">
                <a:latin typeface="Tekton Pro BoldCond"/>
                <a:cs typeface="Tekton Pro BoldCond"/>
              </a:rPr>
              <a:t> degree burn in an adult. At 156 degrees the same burn occurs in one second. That’s still 40 degrees less than boiling water.</a:t>
            </a:r>
          </a:p>
          <a:p>
            <a:pPr>
              <a:buNone/>
            </a:pPr>
            <a:endParaRPr lang="en-US" dirty="0" smtClean="0"/>
          </a:p>
          <a:p>
            <a:pPr>
              <a:buNone/>
            </a:pPr>
            <a:endParaRPr lang="en-US" dirty="0" smtClean="0"/>
          </a:p>
        </p:txBody>
      </p:sp>
    </p:spTree>
    <p:extLst>
      <p:ext uri="{BB962C8B-B14F-4D97-AF65-F5344CB8AC3E}">
        <p14:creationId xmlns:p14="http://schemas.microsoft.com/office/powerpoint/2010/main" val="360439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69" name="Shape 69"/>
          <p:cNvSpPr txBox="1">
            <a:spLocks noGrp="1"/>
          </p:cNvSpPr>
          <p:nvPr>
            <p:ph type="body" idx="1"/>
          </p:nvPr>
        </p:nvSpPr>
        <p:spPr>
          <a:xfrm>
            <a:off x="5722376" y="2009725"/>
            <a:ext cx="3109799" cy="3416400"/>
          </a:xfrm>
          <a:prstGeom prst="rect">
            <a:avLst/>
          </a:prstGeom>
        </p:spPr>
        <p:txBody>
          <a:bodyPr vert="horz" lIns="91425" tIns="91425" rIns="91425" bIns="91425" rtlCol="0" anchor="t" anchorCtr="0">
            <a:noAutofit/>
          </a:bodyPr>
          <a:lstStyle/>
          <a:p>
            <a:pPr>
              <a:buNone/>
            </a:pPr>
            <a:endParaRPr/>
          </a:p>
          <a:p>
            <a:pPr>
              <a:buNone/>
            </a:pPr>
            <a:endParaRPr/>
          </a:p>
          <a:p>
            <a:pPr>
              <a:buNone/>
            </a:pPr>
            <a:r>
              <a:rPr lang="en" b="1">
                <a:solidFill>
                  <a:srgbClr val="00528E"/>
                </a:solidFill>
                <a:highlight>
                  <a:srgbClr val="FFFFFF"/>
                </a:highlight>
                <a:hlinkClick r:id="rId3"/>
              </a:rPr>
              <a:t>a live scorpion in a sealed packet of Fyffes bananas</a:t>
            </a:r>
            <a:r>
              <a:rPr lang="en">
                <a:solidFill>
                  <a:srgbClr val="1C1A1A"/>
                </a:solidFill>
                <a:highlight>
                  <a:srgbClr val="FFFFFF"/>
                </a:highlight>
              </a:rPr>
              <a:t> </a:t>
            </a:r>
          </a:p>
        </p:txBody>
      </p:sp>
      <p:pic>
        <p:nvPicPr>
          <p:cNvPr id="70" name="Shape 70"/>
          <p:cNvPicPr preferRelativeResize="0"/>
          <p:nvPr/>
        </p:nvPicPr>
        <p:blipFill rotWithShape="1">
          <a:blip r:embed="rId4">
            <a:alphaModFix/>
          </a:blip>
          <a:srcRect r="31361"/>
          <a:stretch/>
        </p:blipFill>
        <p:spPr>
          <a:xfrm>
            <a:off x="589201" y="1949501"/>
            <a:ext cx="4236475" cy="3476625"/>
          </a:xfrm>
          <a:prstGeom prst="rect">
            <a:avLst/>
          </a:prstGeom>
          <a:noFill/>
          <a:ln>
            <a:noFill/>
          </a:ln>
        </p:spPr>
      </p:pic>
    </p:spTree>
    <p:extLst>
      <p:ext uri="{BB962C8B-B14F-4D97-AF65-F5344CB8AC3E}">
        <p14:creationId xmlns:p14="http://schemas.microsoft.com/office/powerpoint/2010/main" val="667086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9515"/>
            <a:ext cx="9144000" cy="986858"/>
          </a:xfrm>
        </p:spPr>
        <p:txBody>
          <a:bodyPr>
            <a:noAutofit/>
          </a:bodyPr>
          <a:lstStyle/>
          <a:p>
            <a:r>
              <a:rPr lang="en-US" sz="4800" u="sng" dirty="0" smtClean="0">
                <a:solidFill>
                  <a:srgbClr val="333399"/>
                </a:solidFill>
              </a:rPr>
              <a:t>Extinguishing a Grease Fire</a:t>
            </a:r>
            <a:r>
              <a:rPr lang="en-US" sz="4800" dirty="0" smtClean="0">
                <a:solidFill>
                  <a:srgbClr val="333399"/>
                </a:solidFill>
              </a:rPr>
              <a:t>	</a:t>
            </a:r>
            <a:endParaRPr lang="en-US" sz="4800" dirty="0">
              <a:solidFill>
                <a:srgbClr val="333399"/>
              </a:solidFill>
            </a:endParaRPr>
          </a:p>
        </p:txBody>
      </p:sp>
      <p:sp>
        <p:nvSpPr>
          <p:cNvPr id="14" name="Content Placeholder 13"/>
          <p:cNvSpPr>
            <a:spLocks noGrp="1"/>
          </p:cNvSpPr>
          <p:nvPr>
            <p:ph idx="1"/>
          </p:nvPr>
        </p:nvSpPr>
        <p:spPr>
          <a:xfrm>
            <a:off x="721954" y="1389449"/>
            <a:ext cx="3825199" cy="5210000"/>
          </a:xfrm>
        </p:spPr>
        <p:txBody>
          <a:bodyPr>
            <a:normAutofit fontScale="85000" lnSpcReduction="20000"/>
          </a:bodyPr>
          <a:lstStyle/>
          <a:p>
            <a:pPr lvl="0"/>
            <a:r>
              <a:rPr lang="en-US" sz="4500" b="1" dirty="0" smtClean="0"/>
              <a:t>Cover with a </a:t>
            </a:r>
            <a:r>
              <a:rPr lang="en-US" sz="4500" b="1" u="sng" dirty="0" smtClean="0"/>
              <a:t>lid</a:t>
            </a:r>
            <a:r>
              <a:rPr lang="en-US" sz="4500" b="1" dirty="0" smtClean="0"/>
              <a:t>.</a:t>
            </a:r>
          </a:p>
          <a:p>
            <a:pPr marL="0" lvl="0" indent="0">
              <a:buNone/>
            </a:pPr>
            <a:endParaRPr lang="en-US" sz="4500" b="1" dirty="0" smtClean="0"/>
          </a:p>
          <a:p>
            <a:pPr lvl="0"/>
            <a:r>
              <a:rPr lang="en-US" sz="4500" b="1" dirty="0" smtClean="0"/>
              <a:t>Smother with </a:t>
            </a:r>
            <a:r>
              <a:rPr lang="en-US" sz="4500" b="1" u="sng" dirty="0" smtClean="0"/>
              <a:t>baking soda</a:t>
            </a:r>
          </a:p>
          <a:p>
            <a:pPr marL="0" lvl="0" indent="0">
              <a:buNone/>
            </a:pPr>
            <a:endParaRPr lang="en-US" sz="4500" b="1" dirty="0" smtClean="0"/>
          </a:p>
          <a:p>
            <a:pPr lvl="0"/>
            <a:r>
              <a:rPr lang="en-US" sz="4500" b="1" dirty="0" smtClean="0"/>
              <a:t>Use a </a:t>
            </a:r>
            <a:r>
              <a:rPr lang="en-US" sz="4500" b="1" u="sng" dirty="0" smtClean="0"/>
              <a:t>fire</a:t>
            </a:r>
            <a:r>
              <a:rPr lang="en-US" sz="4500" b="1" dirty="0" smtClean="0"/>
              <a:t> extinguisher.  </a:t>
            </a:r>
          </a:p>
          <a:p>
            <a:pPr lvl="0"/>
            <a:endParaRPr lang="en-US" sz="3500" b="1" dirty="0"/>
          </a:p>
        </p:txBody>
      </p:sp>
      <p:pic>
        <p:nvPicPr>
          <p:cNvPr id="8194" name="Picture 2" descr="http://shop.anolon.com/Shared/images/Anolon%20Product%20Images/Replacement%20Parts/RP07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05" t="28750" r="6594" b="29167"/>
          <a:stretch/>
        </p:blipFill>
        <p:spPr bwMode="auto">
          <a:xfrm>
            <a:off x="6337299" y="1182913"/>
            <a:ext cx="2055515" cy="1318141"/>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8196" name="Picture 4" descr="http://a3145z1.americdn.com/wp-content/uploads/2014/11/how-to-fight-colds-and-the-flu-with-baking-soda1.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93" r="7987"/>
          <a:stretch/>
        </p:blipFill>
        <p:spPr bwMode="auto">
          <a:xfrm>
            <a:off x="4547153" y="2612434"/>
            <a:ext cx="1949580" cy="1758737"/>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8198" name="Picture 6" descr="http://g-ec2.images-amazon.com/images/G/01/th/aplus/kidde/pro10MP_large._V395659855_.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27" r="27547" b="-174"/>
          <a:stretch/>
        </p:blipFill>
        <p:spPr bwMode="auto">
          <a:xfrm>
            <a:off x="6745254" y="3279914"/>
            <a:ext cx="1131197" cy="3447454"/>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5375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478744"/>
            <a:ext cx="9144000" cy="1389452"/>
          </a:xfrm>
        </p:spPr>
        <p:txBody>
          <a:bodyPr>
            <a:noAutofit/>
          </a:bodyPr>
          <a:lstStyle/>
          <a:p>
            <a:r>
              <a:rPr lang="en-US" sz="6600" u="sng" dirty="0" smtClean="0">
                <a:solidFill>
                  <a:srgbClr val="333399"/>
                </a:solidFill>
              </a:rPr>
              <a:t>Never Use on a Grease Fire</a:t>
            </a:r>
            <a:r>
              <a:rPr lang="en-US" sz="6600" dirty="0" smtClean="0">
                <a:solidFill>
                  <a:srgbClr val="333399"/>
                </a:solidFill>
              </a:rPr>
              <a:t>	</a:t>
            </a:r>
            <a:endParaRPr lang="en-US" sz="6600" dirty="0">
              <a:solidFill>
                <a:srgbClr val="333399"/>
              </a:solidFill>
            </a:endParaRPr>
          </a:p>
        </p:txBody>
      </p:sp>
      <p:sp>
        <p:nvSpPr>
          <p:cNvPr id="14" name="Content Placeholder 13"/>
          <p:cNvSpPr>
            <a:spLocks noGrp="1"/>
          </p:cNvSpPr>
          <p:nvPr>
            <p:ph idx="1"/>
          </p:nvPr>
        </p:nvSpPr>
        <p:spPr>
          <a:xfrm>
            <a:off x="721954" y="1840536"/>
            <a:ext cx="3825199" cy="5210000"/>
          </a:xfrm>
        </p:spPr>
        <p:txBody>
          <a:bodyPr>
            <a:normAutofit/>
          </a:bodyPr>
          <a:lstStyle/>
          <a:p>
            <a:pPr lvl="0"/>
            <a:r>
              <a:rPr lang="en-US" sz="4500" b="1" u="sng" dirty="0" smtClean="0"/>
              <a:t>Water</a:t>
            </a:r>
          </a:p>
          <a:p>
            <a:pPr marL="0" lvl="0" indent="0">
              <a:buNone/>
            </a:pPr>
            <a:endParaRPr lang="en-US" sz="4500" b="1" u="sng" dirty="0" smtClean="0"/>
          </a:p>
          <a:p>
            <a:pPr lvl="0"/>
            <a:r>
              <a:rPr lang="en-US" sz="4500" b="1" u="sng" dirty="0" smtClean="0"/>
              <a:t>Sugar</a:t>
            </a:r>
          </a:p>
          <a:p>
            <a:pPr marL="0" lvl="0" indent="0">
              <a:buNone/>
            </a:pPr>
            <a:endParaRPr lang="en-US" sz="4500" b="1" u="sng" dirty="0" smtClean="0"/>
          </a:p>
          <a:p>
            <a:pPr lvl="0"/>
            <a:r>
              <a:rPr lang="en-US" sz="4500" b="1" u="sng" dirty="0" smtClean="0"/>
              <a:t>Flour</a:t>
            </a:r>
          </a:p>
          <a:p>
            <a:pPr lvl="0"/>
            <a:endParaRPr lang="en-US" sz="3500" b="1" dirty="0"/>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l="3455" t="21661" r="3455" b="4224"/>
          <a:stretch>
            <a:fillRect/>
          </a:stretch>
        </p:blipFill>
        <p:spPr bwMode="auto">
          <a:xfrm>
            <a:off x="4167860" y="2750432"/>
            <a:ext cx="4156316" cy="2943891"/>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278" y="3771669"/>
            <a:ext cx="1784901" cy="2855842"/>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8" descr="flo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3955" y="1695565"/>
            <a:ext cx="1810993" cy="2945681"/>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5" name="&quot;No&quot; Symbol 14"/>
          <p:cNvSpPr/>
          <p:nvPr/>
        </p:nvSpPr>
        <p:spPr bwMode="auto">
          <a:xfrm>
            <a:off x="4301109" y="1812101"/>
            <a:ext cx="3408343" cy="4787348"/>
          </a:xfrm>
          <a:prstGeom prst="noSmoking">
            <a:avLst>
              <a:gd name="adj" fmla="val 6291"/>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1019175">
              <a:defRPr/>
            </a:pPr>
            <a:endParaRPr lang="en-US"/>
          </a:p>
        </p:txBody>
      </p:sp>
    </p:spTree>
    <p:extLst>
      <p:ext uri="{BB962C8B-B14F-4D97-AF65-F5344CB8AC3E}">
        <p14:creationId xmlns:p14="http://schemas.microsoft.com/office/powerpoint/2010/main" val="21683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67960"/>
            <a:ext cx="9144000" cy="1389452"/>
          </a:xfrm>
        </p:spPr>
        <p:txBody>
          <a:bodyPr>
            <a:noAutofit/>
          </a:bodyPr>
          <a:lstStyle/>
          <a:p>
            <a:r>
              <a:rPr lang="en-US" sz="6000" u="sng" dirty="0">
                <a:solidFill>
                  <a:srgbClr val="333399"/>
                </a:solidFill>
              </a:rPr>
              <a:t>A</a:t>
            </a:r>
            <a:r>
              <a:rPr lang="en-US" sz="6000" u="sng" dirty="0" smtClean="0">
                <a:solidFill>
                  <a:srgbClr val="333399"/>
                </a:solidFill>
              </a:rPr>
              <a:t>voiding Tripping/Falling</a:t>
            </a:r>
            <a:r>
              <a:rPr lang="en-US" sz="2400" dirty="0" smtClean="0">
                <a:solidFill>
                  <a:srgbClr val="333399"/>
                </a:solidFill>
              </a:rPr>
              <a:t>	</a:t>
            </a:r>
            <a:endParaRPr lang="en-US" sz="2400" dirty="0">
              <a:solidFill>
                <a:srgbClr val="333399"/>
              </a:solidFill>
            </a:endParaRPr>
          </a:p>
        </p:txBody>
      </p:sp>
      <p:sp>
        <p:nvSpPr>
          <p:cNvPr id="14" name="Content Placeholder 13"/>
          <p:cNvSpPr>
            <a:spLocks noGrp="1"/>
          </p:cNvSpPr>
          <p:nvPr>
            <p:ph idx="1"/>
          </p:nvPr>
        </p:nvSpPr>
        <p:spPr>
          <a:xfrm>
            <a:off x="0" y="1657412"/>
            <a:ext cx="5564270" cy="5210000"/>
          </a:xfrm>
        </p:spPr>
        <p:txBody>
          <a:bodyPr>
            <a:normAutofit fontScale="92500" lnSpcReduction="10000"/>
          </a:bodyPr>
          <a:lstStyle/>
          <a:p>
            <a:pPr lvl="0"/>
            <a:r>
              <a:rPr lang="en-US" sz="4500" b="1" dirty="0" smtClean="0"/>
              <a:t>Clean up </a:t>
            </a:r>
            <a:r>
              <a:rPr lang="en-US" sz="4500" b="1" u="sng" dirty="0" smtClean="0"/>
              <a:t>spills</a:t>
            </a:r>
            <a:r>
              <a:rPr lang="en-US" sz="4500" b="1" dirty="0" smtClean="0"/>
              <a:t> as soon as they happen.</a:t>
            </a:r>
          </a:p>
          <a:p>
            <a:pPr lvl="0"/>
            <a:r>
              <a:rPr lang="en-US" sz="4500" b="1" dirty="0" smtClean="0"/>
              <a:t>Use a </a:t>
            </a:r>
            <a:r>
              <a:rPr lang="en-US" sz="4500" b="1" u="sng" dirty="0" smtClean="0"/>
              <a:t>step stool</a:t>
            </a:r>
            <a:r>
              <a:rPr lang="en-US" sz="4500" b="1" dirty="0" smtClean="0"/>
              <a:t> to reach things in high places.  </a:t>
            </a:r>
          </a:p>
          <a:p>
            <a:pPr lvl="0"/>
            <a:r>
              <a:rPr lang="en-US" sz="4500" b="1" dirty="0" smtClean="0"/>
              <a:t>Store heavy items on </a:t>
            </a:r>
            <a:r>
              <a:rPr lang="en-US" sz="4500" b="1" u="sng" dirty="0" smtClean="0"/>
              <a:t>lower</a:t>
            </a:r>
            <a:r>
              <a:rPr lang="en-US" sz="4500" b="1" dirty="0" smtClean="0"/>
              <a:t> shelves. </a:t>
            </a:r>
          </a:p>
          <a:p>
            <a:pPr lvl="0"/>
            <a:endParaRPr lang="en-US" sz="3500" b="1"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622" y="4336589"/>
            <a:ext cx="2262860" cy="226286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749" y="1389450"/>
            <a:ext cx="2310605" cy="2661571"/>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8210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362934"/>
            <a:ext cx="9144000" cy="1389452"/>
          </a:xfrm>
        </p:spPr>
        <p:txBody>
          <a:bodyPr>
            <a:noAutofit/>
          </a:bodyPr>
          <a:lstStyle/>
          <a:p>
            <a:r>
              <a:rPr lang="en-US" sz="5400" u="sng" dirty="0" smtClean="0">
                <a:solidFill>
                  <a:srgbClr val="333399"/>
                </a:solidFill>
              </a:rPr>
              <a:t>Cleaning Supplies and Chemicals</a:t>
            </a:r>
            <a:r>
              <a:rPr lang="en-US" sz="6600" dirty="0" smtClean="0">
                <a:solidFill>
                  <a:srgbClr val="333399"/>
                </a:solidFill>
              </a:rPr>
              <a:t>	</a:t>
            </a:r>
            <a:endParaRPr lang="en-US" sz="6600" dirty="0">
              <a:solidFill>
                <a:srgbClr val="333399"/>
              </a:solidFill>
            </a:endParaRPr>
          </a:p>
        </p:txBody>
      </p:sp>
      <p:sp>
        <p:nvSpPr>
          <p:cNvPr id="14" name="Content Placeholder 13"/>
          <p:cNvSpPr>
            <a:spLocks noGrp="1"/>
          </p:cNvSpPr>
          <p:nvPr>
            <p:ph idx="1"/>
          </p:nvPr>
        </p:nvSpPr>
        <p:spPr>
          <a:xfrm>
            <a:off x="211684" y="1752386"/>
            <a:ext cx="4626811" cy="5468551"/>
          </a:xfrm>
        </p:spPr>
        <p:txBody>
          <a:bodyPr>
            <a:normAutofit fontScale="70000" lnSpcReduction="20000"/>
          </a:bodyPr>
          <a:lstStyle/>
          <a:p>
            <a:pPr lvl="0"/>
            <a:r>
              <a:rPr lang="en-US" sz="4500" b="1" dirty="0" smtClean="0"/>
              <a:t>Store cleaning supplies </a:t>
            </a:r>
            <a:r>
              <a:rPr lang="en-US" sz="4500" b="1" u="sng" dirty="0" smtClean="0"/>
              <a:t>away</a:t>
            </a:r>
            <a:r>
              <a:rPr lang="en-US" sz="4500" b="1" dirty="0" smtClean="0"/>
              <a:t> from food in designated areas, equipment, utensils, linen and single-use items in a designated area.  </a:t>
            </a:r>
          </a:p>
          <a:p>
            <a:pPr lvl="0"/>
            <a:r>
              <a:rPr lang="en-US" sz="4500" b="1" dirty="0" smtClean="0"/>
              <a:t>Keep cleaning chemicals in their </a:t>
            </a:r>
            <a:r>
              <a:rPr lang="en-US" sz="4500" b="1" u="sng" dirty="0" smtClean="0"/>
              <a:t>original</a:t>
            </a:r>
            <a:r>
              <a:rPr lang="en-US" sz="4500" b="1" dirty="0" smtClean="0"/>
              <a:t> containers or have them clearly labeled.</a:t>
            </a:r>
            <a:endParaRPr lang="en-US" sz="3500" b="1" dirty="0"/>
          </a:p>
        </p:txBody>
      </p:sp>
      <p:pic>
        <p:nvPicPr>
          <p:cNvPr id="2" name="Picture 1"/>
          <p:cNvPicPr>
            <a:picLocks noChangeAspect="1"/>
          </p:cNvPicPr>
          <p:nvPr/>
        </p:nvPicPr>
        <p:blipFill rotWithShape="1">
          <a:blip r:embed="rId2"/>
          <a:srcRect l="1449" t="-1" r="1689" b="1499"/>
          <a:stretch/>
        </p:blipFill>
        <p:spPr>
          <a:xfrm>
            <a:off x="5953869" y="1752386"/>
            <a:ext cx="2564297" cy="4807441"/>
          </a:xfrm>
          <a:prstGeom prst="rect">
            <a:avLst/>
          </a:prstGeom>
          <a:ln w="38100">
            <a:solidFill>
              <a:schemeClr val="tx1"/>
            </a:solidFill>
          </a:ln>
        </p:spPr>
      </p:pic>
      <p:pic>
        <p:nvPicPr>
          <p:cNvPr id="10242" name="Picture 2" descr="http://www.ces.ncsu.edu/wp-content/uploads/2013/02/ServSaf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660" y="6334352"/>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2363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615211"/>
            <a:ext cx="9144000" cy="1389452"/>
          </a:xfrm>
        </p:spPr>
        <p:txBody>
          <a:bodyPr>
            <a:noAutofit/>
          </a:bodyPr>
          <a:lstStyle/>
          <a:p>
            <a:r>
              <a:rPr lang="en-US" sz="6000" u="sng" dirty="0" smtClean="0">
                <a:solidFill>
                  <a:srgbClr val="333399"/>
                </a:solidFill>
              </a:rPr>
              <a:t>Cleaning Supplies and Chemicals</a:t>
            </a:r>
            <a:r>
              <a:rPr lang="en-US" sz="7200" dirty="0" smtClean="0">
                <a:solidFill>
                  <a:srgbClr val="333399"/>
                </a:solidFill>
              </a:rPr>
              <a:t>	</a:t>
            </a:r>
            <a:endParaRPr lang="en-US" sz="7200" dirty="0">
              <a:solidFill>
                <a:srgbClr val="333399"/>
              </a:solidFill>
            </a:endParaRPr>
          </a:p>
        </p:txBody>
      </p:sp>
      <p:sp>
        <p:nvSpPr>
          <p:cNvPr id="14" name="Content Placeholder 13"/>
          <p:cNvSpPr>
            <a:spLocks noGrp="1"/>
          </p:cNvSpPr>
          <p:nvPr>
            <p:ph idx="1"/>
          </p:nvPr>
        </p:nvSpPr>
        <p:spPr>
          <a:xfrm>
            <a:off x="241926" y="2238112"/>
            <a:ext cx="4475607" cy="4619888"/>
          </a:xfrm>
        </p:spPr>
        <p:txBody>
          <a:bodyPr>
            <a:normAutofit fontScale="92500" lnSpcReduction="20000"/>
          </a:bodyPr>
          <a:lstStyle/>
          <a:p>
            <a:pPr lvl="0"/>
            <a:r>
              <a:rPr lang="en-US" sz="4500" b="1" u="sng" dirty="0" smtClean="0"/>
              <a:t>Never</a:t>
            </a:r>
            <a:r>
              <a:rPr lang="en-US" sz="4500" b="1" dirty="0" smtClean="0"/>
              <a:t> mix cleaning supplies.</a:t>
            </a:r>
          </a:p>
          <a:p>
            <a:pPr lvl="0"/>
            <a:r>
              <a:rPr lang="en-US" sz="4500" b="1" dirty="0" smtClean="0"/>
              <a:t>Combinations like ammonia and bleach will produce </a:t>
            </a:r>
            <a:r>
              <a:rPr lang="en-US" sz="4500" b="1" u="sng" dirty="0" smtClean="0"/>
              <a:t>toxic deadly fumes</a:t>
            </a:r>
            <a:r>
              <a:rPr lang="en-US" sz="4500" b="1" dirty="0" smtClean="0"/>
              <a:t>. </a:t>
            </a:r>
            <a:endParaRPr lang="en-US" sz="3500" b="1" dirty="0"/>
          </a:p>
        </p:txBody>
      </p:sp>
      <p:pic>
        <p:nvPicPr>
          <p:cNvPr id="13314" name="Picture 2" descr="http://www.clipartbest.com/cliparts/dT7/eBj/dT7eBjj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622" y="2238112"/>
            <a:ext cx="3547771" cy="3658148"/>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7287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 EXPERIMENT</a:t>
            </a:r>
            <a:endParaRPr lang="en-US" dirty="0"/>
          </a:p>
        </p:txBody>
      </p:sp>
    </p:spTree>
    <p:extLst>
      <p:ext uri="{BB962C8B-B14F-4D97-AF65-F5344CB8AC3E}">
        <p14:creationId xmlns:p14="http://schemas.microsoft.com/office/powerpoint/2010/main" val="820202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69813"/>
            <a:ext cx="9144000" cy="2387600"/>
          </a:xfrm>
        </p:spPr>
        <p:txBody>
          <a:bodyPr>
            <a:noAutofit/>
          </a:bodyPr>
          <a:lstStyle/>
          <a:p>
            <a:r>
              <a:rPr lang="en-US" sz="8000" dirty="0" smtClean="0">
                <a:solidFill>
                  <a:srgbClr val="333399"/>
                </a:solidFill>
              </a:rPr>
              <a:t>SANITATION &amp; HYGIENE</a:t>
            </a:r>
            <a:r>
              <a:rPr lang="en-US" sz="6600" dirty="0" smtClean="0">
                <a:solidFill>
                  <a:srgbClr val="333399"/>
                </a:solidFill>
              </a:rPr>
              <a:t/>
            </a:r>
            <a:br>
              <a:rPr lang="en-US" sz="6600" dirty="0" smtClean="0">
                <a:solidFill>
                  <a:srgbClr val="333399"/>
                </a:solidFill>
              </a:rPr>
            </a:br>
            <a:r>
              <a:rPr lang="en-US" sz="6000" dirty="0" smtClean="0">
                <a:solidFill>
                  <a:srgbClr val="333399"/>
                </a:solidFill>
              </a:rPr>
              <a:t>with</a:t>
            </a:r>
            <a:endParaRPr lang="en-US" sz="6600" dirty="0">
              <a:solidFill>
                <a:srgbClr val="333399"/>
              </a:solidFill>
            </a:endParaRPr>
          </a:p>
        </p:txBody>
      </p:sp>
      <p:pic>
        <p:nvPicPr>
          <p:cNvPr id="1032" name="Picture 8" descr="http://atlanticfoodsafety.com/wp-content/uploads/2012/02/ServSafe.jpg"/>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7167" r="3199" b="4873"/>
          <a:stretch/>
        </p:blipFill>
        <p:spPr bwMode="auto">
          <a:xfrm>
            <a:off x="4778014" y="4057413"/>
            <a:ext cx="4367094" cy="24948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353762" y="5661035"/>
            <a:ext cx="500743" cy="1169551"/>
          </a:xfrm>
          <a:prstGeom prst="rect">
            <a:avLst/>
          </a:prstGeom>
          <a:noFill/>
          <a:ln>
            <a:noFill/>
          </a:ln>
        </p:spPr>
        <p:txBody>
          <a:bodyPr wrap="square" rtlCol="0" anchor="ctr" anchorCtr="1">
            <a:spAutoFit/>
          </a:bodyPr>
          <a:lstStyle/>
          <a:p>
            <a:r>
              <a:rPr lang="en-US" sz="7000" dirty="0" smtClean="0">
                <a:solidFill>
                  <a:schemeClr val="bg2">
                    <a:lumMod val="50000"/>
                  </a:schemeClr>
                </a:solidFill>
              </a:rPr>
              <a:t>®</a:t>
            </a:r>
            <a:endParaRPr lang="en-US" sz="7000" dirty="0">
              <a:solidFill>
                <a:schemeClr val="bg2">
                  <a:lumMod val="50000"/>
                </a:schemeClr>
              </a:solidFill>
            </a:endParaRPr>
          </a:p>
        </p:txBody>
      </p:sp>
    </p:spTree>
    <p:extLst>
      <p:ext uri="{BB962C8B-B14F-4D97-AF65-F5344CB8AC3E}">
        <p14:creationId xmlns:p14="http://schemas.microsoft.com/office/powerpoint/2010/main" val="194369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18843" y="1518249"/>
            <a:ext cx="3795754" cy="3545457"/>
          </a:xfrm>
        </p:spPr>
        <p:txBody>
          <a:bodyPr>
            <a:noAutofit/>
          </a:bodyPr>
          <a:lstStyle/>
          <a:p>
            <a:pPr lvl="0"/>
            <a:r>
              <a:rPr lang="en-US" sz="3600" b="1" dirty="0" smtClean="0"/>
              <a:t>The handwashing sink is to be used for </a:t>
            </a:r>
            <a:r>
              <a:rPr lang="en-US" sz="3600" b="1" u="sng" dirty="0" smtClean="0"/>
              <a:t>handwashing</a:t>
            </a:r>
            <a:r>
              <a:rPr lang="en-US" sz="3600" b="1" dirty="0" smtClean="0"/>
              <a:t> ONLY.</a:t>
            </a:r>
          </a:p>
          <a:p>
            <a:pPr lvl="0"/>
            <a:r>
              <a:rPr lang="en-US" sz="3600" b="1" dirty="0" smtClean="0"/>
              <a:t>Never use this sink for other purposes.</a:t>
            </a:r>
          </a:p>
          <a:p>
            <a:pPr marL="0" lvl="0" indent="0">
              <a:buNone/>
            </a:pPr>
            <a:endParaRPr lang="en-US" sz="3600" b="1" dirty="0" smtClean="0"/>
          </a:p>
          <a:p>
            <a:pPr lvl="0"/>
            <a:endParaRPr lang="en-US" sz="2800" b="1" dirty="0"/>
          </a:p>
        </p:txBody>
      </p:sp>
      <p:sp>
        <p:nvSpPr>
          <p:cNvPr id="13" name="Title 12"/>
          <p:cNvSpPr>
            <a:spLocks noGrp="1"/>
          </p:cNvSpPr>
          <p:nvPr>
            <p:ph type="title"/>
          </p:nvPr>
        </p:nvSpPr>
        <p:spPr>
          <a:xfrm>
            <a:off x="0" y="-89451"/>
            <a:ext cx="9144000" cy="1389452"/>
          </a:xfrm>
        </p:spPr>
        <p:txBody>
          <a:bodyPr>
            <a:normAutofit fontScale="90000"/>
          </a:bodyPr>
          <a:lstStyle/>
          <a:p>
            <a:r>
              <a:rPr lang="en-US" sz="8900" u="sng" dirty="0" smtClean="0">
                <a:solidFill>
                  <a:srgbClr val="333399"/>
                </a:solidFill>
              </a:rPr>
              <a:t>Handwashing Sink</a:t>
            </a:r>
            <a:endParaRPr lang="en-US" sz="800" dirty="0">
              <a:solidFill>
                <a:srgbClr val="333399"/>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954" y="3282352"/>
            <a:ext cx="1866137" cy="332185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6" t="5011" r="2986" b="5882"/>
          <a:stretch/>
        </p:blipFill>
        <p:spPr bwMode="auto">
          <a:xfrm>
            <a:off x="4643215" y="1518249"/>
            <a:ext cx="2673599" cy="255342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03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1181100"/>
            <a:ext cx="4526281" cy="5574030"/>
          </a:xfrm>
        </p:spPr>
        <p:txBody>
          <a:bodyPr>
            <a:noAutofit/>
          </a:bodyPr>
          <a:lstStyle/>
          <a:p>
            <a:pPr lvl="0"/>
            <a:r>
              <a:rPr lang="en-US" b="1" u="sng" dirty="0" smtClean="0"/>
              <a:t>Wet</a:t>
            </a:r>
            <a:r>
              <a:rPr lang="en-US" b="1" dirty="0" smtClean="0"/>
              <a:t> hands and arms with warm/hot water.</a:t>
            </a:r>
          </a:p>
          <a:p>
            <a:pPr lvl="0"/>
            <a:r>
              <a:rPr lang="en-US" b="1" dirty="0" smtClean="0"/>
              <a:t>Apply </a:t>
            </a:r>
            <a:r>
              <a:rPr lang="en-US" b="1" u="sng" dirty="0" smtClean="0"/>
              <a:t>soap</a:t>
            </a:r>
            <a:r>
              <a:rPr lang="en-US" b="1" dirty="0" smtClean="0"/>
              <a:t>.</a:t>
            </a:r>
          </a:p>
          <a:p>
            <a:pPr lvl="0"/>
            <a:r>
              <a:rPr lang="en-US" b="1" u="sng" dirty="0" smtClean="0"/>
              <a:t>Scrub</a:t>
            </a:r>
            <a:r>
              <a:rPr lang="en-US" b="1" dirty="0" smtClean="0"/>
              <a:t> hands and arms vigorously for at least </a:t>
            </a:r>
            <a:r>
              <a:rPr lang="en-US" b="1" u="sng" dirty="0" smtClean="0"/>
              <a:t>10-15</a:t>
            </a:r>
            <a:r>
              <a:rPr lang="en-US" b="1" dirty="0" smtClean="0"/>
              <a:t> seconds.</a:t>
            </a:r>
          </a:p>
          <a:p>
            <a:pPr lvl="0"/>
            <a:r>
              <a:rPr lang="en-US" b="1" u="sng" dirty="0" smtClean="0"/>
              <a:t>Rinse</a:t>
            </a:r>
            <a:r>
              <a:rPr lang="en-US" b="1" dirty="0" smtClean="0"/>
              <a:t> hands and arms thoroughly. </a:t>
            </a:r>
          </a:p>
          <a:p>
            <a:pPr lvl="0"/>
            <a:r>
              <a:rPr lang="en-US" b="1" dirty="0" smtClean="0"/>
              <a:t>Use an antiseptic </a:t>
            </a:r>
            <a:r>
              <a:rPr lang="en-US" b="1" u="sng" dirty="0" smtClean="0"/>
              <a:t>after</a:t>
            </a:r>
            <a:r>
              <a:rPr lang="en-US" b="1" dirty="0" smtClean="0"/>
              <a:t> washing hands</a:t>
            </a:r>
          </a:p>
          <a:p>
            <a:pPr lvl="1"/>
            <a:r>
              <a:rPr lang="en-US" sz="1800" b="1" dirty="0"/>
              <a:t>W</a:t>
            </a:r>
            <a:r>
              <a:rPr lang="en-US" sz="1800" b="1" dirty="0" smtClean="0"/>
              <a:t>ait for antiseptic to dry before touching food or equipment and before putting on gloves.</a:t>
            </a:r>
          </a:p>
          <a:p>
            <a:pPr lvl="0"/>
            <a:endParaRPr lang="en-US" sz="2000" b="1" dirty="0"/>
          </a:p>
        </p:txBody>
      </p:sp>
      <p:sp>
        <p:nvSpPr>
          <p:cNvPr id="13" name="Title 12"/>
          <p:cNvSpPr>
            <a:spLocks noGrp="1"/>
          </p:cNvSpPr>
          <p:nvPr>
            <p:ph type="title"/>
          </p:nvPr>
        </p:nvSpPr>
        <p:spPr>
          <a:xfrm>
            <a:off x="0" y="-89451"/>
            <a:ext cx="9144000" cy="1389452"/>
          </a:xfrm>
        </p:spPr>
        <p:txBody>
          <a:bodyPr>
            <a:noAutofit/>
          </a:bodyPr>
          <a:lstStyle/>
          <a:p>
            <a:r>
              <a:rPr lang="en-US" sz="6600" u="sng" dirty="0" smtClean="0">
                <a:solidFill>
                  <a:srgbClr val="333399"/>
                </a:solidFill>
              </a:rPr>
              <a:t>Washing Hands- </a:t>
            </a:r>
            <a:r>
              <a:rPr lang="en-US" sz="3600" u="sng" dirty="0" smtClean="0">
                <a:solidFill>
                  <a:srgbClr val="333399"/>
                </a:solidFill>
              </a:rPr>
              <a:t>a 20 second process</a:t>
            </a:r>
            <a:endParaRPr lang="en-US" sz="500" dirty="0">
              <a:solidFill>
                <a:srgbClr val="333399"/>
              </a:solidFill>
            </a:endParaRPr>
          </a:p>
        </p:txBody>
      </p:sp>
      <p:pic>
        <p:nvPicPr>
          <p:cNvPr id="2" name="Picture 1"/>
          <p:cNvPicPr>
            <a:picLocks noChangeAspect="1"/>
          </p:cNvPicPr>
          <p:nvPr/>
        </p:nvPicPr>
        <p:blipFill>
          <a:blip r:embed="rId2"/>
          <a:stretch>
            <a:fillRect/>
          </a:stretch>
        </p:blipFill>
        <p:spPr>
          <a:xfrm>
            <a:off x="4573233" y="1464909"/>
            <a:ext cx="2088108" cy="2194560"/>
          </a:xfrm>
          <a:prstGeom prst="rect">
            <a:avLst/>
          </a:prstGeom>
          <a:ln w="38100">
            <a:solidFill>
              <a:schemeClr val="tx1"/>
            </a:solidFill>
          </a:ln>
        </p:spPr>
      </p:pic>
      <p:pic>
        <p:nvPicPr>
          <p:cNvPr id="3" name="Picture 2"/>
          <p:cNvPicPr>
            <a:picLocks noChangeAspect="1"/>
          </p:cNvPicPr>
          <p:nvPr/>
        </p:nvPicPr>
        <p:blipFill>
          <a:blip r:embed="rId3"/>
          <a:stretch>
            <a:fillRect/>
          </a:stretch>
        </p:blipFill>
        <p:spPr>
          <a:xfrm>
            <a:off x="6887216" y="1464909"/>
            <a:ext cx="2097018" cy="2194560"/>
          </a:xfrm>
          <a:prstGeom prst="rect">
            <a:avLst/>
          </a:prstGeom>
          <a:ln w="38100">
            <a:solidFill>
              <a:schemeClr val="tx1"/>
            </a:solidFill>
          </a:ln>
        </p:spPr>
      </p:pic>
      <p:pic>
        <p:nvPicPr>
          <p:cNvPr id="4" name="Picture 3"/>
          <p:cNvPicPr>
            <a:picLocks noChangeAspect="1"/>
          </p:cNvPicPr>
          <p:nvPr/>
        </p:nvPicPr>
        <p:blipFill>
          <a:blip r:embed="rId4"/>
          <a:stretch>
            <a:fillRect/>
          </a:stretch>
        </p:blipFill>
        <p:spPr>
          <a:xfrm>
            <a:off x="4554063" y="4065185"/>
            <a:ext cx="2107278" cy="2194560"/>
          </a:xfrm>
          <a:prstGeom prst="rect">
            <a:avLst/>
          </a:prstGeom>
          <a:ln w="38100">
            <a:solidFill>
              <a:schemeClr val="tx1"/>
            </a:solidFill>
          </a:ln>
        </p:spPr>
      </p:pic>
      <p:pic>
        <p:nvPicPr>
          <p:cNvPr id="5" name="Picture 4"/>
          <p:cNvPicPr>
            <a:picLocks noChangeAspect="1"/>
          </p:cNvPicPr>
          <p:nvPr/>
        </p:nvPicPr>
        <p:blipFill>
          <a:blip r:embed="rId5"/>
          <a:stretch>
            <a:fillRect/>
          </a:stretch>
        </p:blipFill>
        <p:spPr>
          <a:xfrm>
            <a:off x="6887216" y="4065185"/>
            <a:ext cx="2119752" cy="2194560"/>
          </a:xfrm>
          <a:prstGeom prst="rect">
            <a:avLst/>
          </a:prstGeom>
          <a:ln w="38100">
            <a:solidFill>
              <a:schemeClr val="tx1"/>
            </a:solidFill>
          </a:ln>
        </p:spPr>
      </p:pic>
      <p:pic>
        <p:nvPicPr>
          <p:cNvPr id="9" name="Picture 2" descr="http://www.ces.ncsu.edu/wp-content/uploads/2013/02/ServSafe-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3940" y="6201312"/>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047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 y="1181100"/>
            <a:ext cx="4308824" cy="5574030"/>
          </a:xfrm>
        </p:spPr>
        <p:txBody>
          <a:bodyPr>
            <a:noAutofit/>
          </a:bodyPr>
          <a:lstStyle/>
          <a:p>
            <a:pPr lvl="0"/>
            <a:r>
              <a:rPr lang="en-US" sz="3600" b="1" dirty="0" smtClean="0"/>
              <a:t>Dry hands and arms with a </a:t>
            </a:r>
            <a:r>
              <a:rPr lang="en-US" sz="3600" b="1" u="sng" dirty="0" smtClean="0"/>
              <a:t>paper towel</a:t>
            </a:r>
            <a:r>
              <a:rPr lang="en-US" sz="3600" b="1" dirty="0" smtClean="0"/>
              <a:t>.</a:t>
            </a:r>
          </a:p>
          <a:p>
            <a:pPr lvl="0"/>
            <a:r>
              <a:rPr lang="en-US" sz="3600" b="1" dirty="0" smtClean="0"/>
              <a:t>Do not use apron or clothing.</a:t>
            </a:r>
          </a:p>
          <a:p>
            <a:pPr lvl="0"/>
            <a:r>
              <a:rPr lang="en-US" sz="3600" b="1" dirty="0" smtClean="0"/>
              <a:t>Use paper towels to </a:t>
            </a:r>
            <a:r>
              <a:rPr lang="en-US" sz="3600" b="1" u="sng" dirty="0" smtClean="0"/>
              <a:t>turn off </a:t>
            </a:r>
            <a:r>
              <a:rPr lang="en-US" sz="3600" b="1" dirty="0" smtClean="0"/>
              <a:t>the faucet and </a:t>
            </a:r>
            <a:r>
              <a:rPr lang="en-US" sz="3600" b="1" u="sng" dirty="0" smtClean="0"/>
              <a:t>open</a:t>
            </a:r>
            <a:r>
              <a:rPr lang="en-US" sz="3600" b="1" dirty="0" smtClean="0"/>
              <a:t> doors.</a:t>
            </a:r>
            <a:endParaRPr lang="en-US" sz="3600" b="1" dirty="0"/>
          </a:p>
        </p:txBody>
      </p:sp>
      <p:sp>
        <p:nvSpPr>
          <p:cNvPr id="13" name="Title 12"/>
          <p:cNvSpPr>
            <a:spLocks noGrp="1"/>
          </p:cNvSpPr>
          <p:nvPr>
            <p:ph type="title"/>
          </p:nvPr>
        </p:nvSpPr>
        <p:spPr>
          <a:xfrm>
            <a:off x="651301" y="-116334"/>
            <a:ext cx="7066722" cy="1389452"/>
          </a:xfrm>
        </p:spPr>
        <p:txBody>
          <a:bodyPr>
            <a:noAutofit/>
          </a:bodyPr>
          <a:lstStyle/>
          <a:p>
            <a:r>
              <a:rPr lang="en-US" sz="7200" u="sng" dirty="0" smtClean="0">
                <a:solidFill>
                  <a:srgbClr val="333399"/>
                </a:solidFill>
              </a:rPr>
              <a:t>Drying Hands</a:t>
            </a:r>
            <a:endParaRPr lang="en-US" sz="2800" dirty="0">
              <a:solidFill>
                <a:srgbClr val="333399"/>
              </a:solidFill>
            </a:endParaRPr>
          </a:p>
        </p:txBody>
      </p:sp>
      <p:pic>
        <p:nvPicPr>
          <p:cNvPr id="6" name="Picture 5"/>
          <p:cNvPicPr>
            <a:picLocks noChangeAspect="1"/>
          </p:cNvPicPr>
          <p:nvPr/>
        </p:nvPicPr>
        <p:blipFill>
          <a:blip r:embed="rId2"/>
          <a:stretch>
            <a:fillRect/>
          </a:stretch>
        </p:blipFill>
        <p:spPr>
          <a:xfrm>
            <a:off x="5633191" y="1415838"/>
            <a:ext cx="2084832" cy="2194560"/>
          </a:xfrm>
          <a:prstGeom prst="rect">
            <a:avLst/>
          </a:prstGeom>
          <a:ln w="38100">
            <a:solidFill>
              <a:schemeClr val="tx1"/>
            </a:solidFill>
          </a:ln>
        </p:spPr>
      </p:pic>
      <p:pic>
        <p:nvPicPr>
          <p:cNvPr id="7" name="Picture 6"/>
          <p:cNvPicPr>
            <a:picLocks noChangeAspect="1"/>
          </p:cNvPicPr>
          <p:nvPr/>
        </p:nvPicPr>
        <p:blipFill>
          <a:blip r:embed="rId3"/>
          <a:stretch>
            <a:fillRect/>
          </a:stretch>
        </p:blipFill>
        <p:spPr>
          <a:xfrm>
            <a:off x="4432279" y="3874219"/>
            <a:ext cx="2243328" cy="2194560"/>
          </a:xfrm>
          <a:prstGeom prst="rect">
            <a:avLst/>
          </a:prstGeom>
          <a:ln w="38100">
            <a:solidFill>
              <a:schemeClr val="tx1"/>
            </a:solidFill>
          </a:ln>
        </p:spPr>
      </p:pic>
      <p:pic>
        <p:nvPicPr>
          <p:cNvPr id="8" name="Picture 7"/>
          <p:cNvPicPr>
            <a:picLocks noChangeAspect="1"/>
          </p:cNvPicPr>
          <p:nvPr/>
        </p:nvPicPr>
        <p:blipFill>
          <a:blip r:embed="rId4"/>
          <a:stretch>
            <a:fillRect/>
          </a:stretch>
        </p:blipFill>
        <p:spPr>
          <a:xfrm>
            <a:off x="6799062" y="3894294"/>
            <a:ext cx="2170176" cy="2194560"/>
          </a:xfrm>
          <a:prstGeom prst="rect">
            <a:avLst/>
          </a:prstGeom>
          <a:ln w="38100">
            <a:solidFill>
              <a:schemeClr val="tx1"/>
            </a:solidFill>
          </a:ln>
        </p:spPr>
      </p:pic>
      <p:pic>
        <p:nvPicPr>
          <p:cNvPr id="9" name="Picture 2" descr="http://www.ces.ncsu.edu/wp-content/uploads/2013/02/ServSafe-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3940" y="5863380"/>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23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76" name="Shape 76"/>
          <p:cNvSpPr txBox="1">
            <a:spLocks noGrp="1"/>
          </p:cNvSpPr>
          <p:nvPr>
            <p:ph type="body" idx="1"/>
          </p:nvPr>
        </p:nvSpPr>
        <p:spPr>
          <a:xfrm>
            <a:off x="4672300" y="2009725"/>
            <a:ext cx="4160100" cy="3416400"/>
          </a:xfrm>
          <a:prstGeom prst="rect">
            <a:avLst/>
          </a:prstGeom>
        </p:spPr>
        <p:txBody>
          <a:bodyPr vert="horz" lIns="91425" tIns="91425" rIns="91425" bIns="91425" rtlCol="0" anchor="t" anchorCtr="0">
            <a:noAutofit/>
          </a:bodyPr>
          <a:lstStyle/>
          <a:p>
            <a:pPr>
              <a:buNone/>
            </a:pPr>
            <a:r>
              <a:rPr lang="en">
                <a:solidFill>
                  <a:schemeClr val="accent1"/>
                </a:solidFill>
                <a:highlight>
                  <a:srgbClr val="FFFFFF"/>
                </a:highlight>
              </a:rPr>
              <a:t>A </a:t>
            </a:r>
            <a:r>
              <a:rPr lang="en" b="1">
                <a:solidFill>
                  <a:schemeClr val="accent1"/>
                </a:solidFill>
                <a:highlight>
                  <a:srgbClr val="FFFFFF"/>
                </a:highlight>
                <a:hlinkClick r:id="rId3"/>
              </a:rPr>
              <a:t>stowaway South American tarantula</a:t>
            </a:r>
            <a:r>
              <a:rPr lang="en">
                <a:solidFill>
                  <a:schemeClr val="accent1"/>
                </a:solidFill>
                <a:highlight>
                  <a:srgbClr val="FFFFFF"/>
                </a:highlight>
              </a:rPr>
              <a:t> discovered in a shipment of bananas </a:t>
            </a:r>
          </a:p>
        </p:txBody>
      </p:sp>
      <p:pic>
        <p:nvPicPr>
          <p:cNvPr id="77" name="Shape 77"/>
          <p:cNvPicPr preferRelativeResize="0"/>
          <p:nvPr/>
        </p:nvPicPr>
        <p:blipFill rotWithShape="1">
          <a:blip r:embed="rId4">
            <a:alphaModFix/>
          </a:blip>
          <a:srcRect l="22376" r="20467"/>
          <a:stretch/>
        </p:blipFill>
        <p:spPr>
          <a:xfrm>
            <a:off x="311701" y="1979613"/>
            <a:ext cx="3527825" cy="3476625"/>
          </a:xfrm>
          <a:prstGeom prst="rect">
            <a:avLst/>
          </a:prstGeom>
          <a:noFill/>
          <a:ln>
            <a:noFill/>
          </a:ln>
        </p:spPr>
      </p:pic>
    </p:spTree>
    <p:extLst>
      <p:ext uri="{BB962C8B-B14F-4D97-AF65-F5344CB8AC3E}">
        <p14:creationId xmlns:p14="http://schemas.microsoft.com/office/powerpoint/2010/main" val="3337618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32647" y="1181100"/>
            <a:ext cx="8104479" cy="5574030"/>
          </a:xfrm>
        </p:spPr>
        <p:txBody>
          <a:bodyPr>
            <a:noAutofit/>
          </a:bodyPr>
          <a:lstStyle/>
          <a:p>
            <a:pPr lvl="0"/>
            <a:r>
              <a:rPr lang="en-US" b="1" dirty="0" smtClean="0"/>
              <a:t>After using the </a:t>
            </a:r>
            <a:r>
              <a:rPr lang="en-US" b="1" u="sng" dirty="0" smtClean="0"/>
              <a:t>restroom</a:t>
            </a:r>
          </a:p>
          <a:p>
            <a:pPr lvl="0"/>
            <a:r>
              <a:rPr lang="en-US" b="1" dirty="0" smtClean="0"/>
              <a:t>After coughing/sneezing</a:t>
            </a:r>
          </a:p>
          <a:p>
            <a:pPr lvl="0"/>
            <a:r>
              <a:rPr lang="en-US" b="1" dirty="0" smtClean="0"/>
              <a:t>Before &amp; after handling raw meat, poultry or eggs </a:t>
            </a:r>
          </a:p>
          <a:p>
            <a:pPr lvl="0"/>
            <a:r>
              <a:rPr lang="en-US" b="1" u="sng" dirty="0" smtClean="0"/>
              <a:t>Before</a:t>
            </a:r>
            <a:r>
              <a:rPr lang="en-US" b="1" dirty="0" smtClean="0"/>
              <a:t> putting on gloves</a:t>
            </a:r>
          </a:p>
          <a:p>
            <a:pPr lvl="0"/>
            <a:r>
              <a:rPr lang="en-US" b="1" dirty="0" smtClean="0"/>
              <a:t>After touching clothing or aprons</a:t>
            </a:r>
          </a:p>
          <a:p>
            <a:pPr lvl="0"/>
            <a:r>
              <a:rPr lang="en-US" b="1" dirty="0" smtClean="0"/>
              <a:t>After handling money</a:t>
            </a:r>
          </a:p>
          <a:p>
            <a:pPr lvl="0"/>
            <a:r>
              <a:rPr lang="en-US" b="1" dirty="0" smtClean="0"/>
              <a:t>After handling </a:t>
            </a:r>
            <a:r>
              <a:rPr lang="en-US" b="1" u="sng" dirty="0" smtClean="0"/>
              <a:t>garbage or trash</a:t>
            </a:r>
          </a:p>
          <a:p>
            <a:pPr lvl="0"/>
            <a:r>
              <a:rPr lang="en-US" b="1" dirty="0" smtClean="0"/>
              <a:t>After handling dirty equipment/utensils</a:t>
            </a:r>
          </a:p>
          <a:p>
            <a:pPr lvl="0"/>
            <a:r>
              <a:rPr lang="en-US" b="1" u="sng" dirty="0" smtClean="0"/>
              <a:t>Before, during and after </a:t>
            </a:r>
            <a:r>
              <a:rPr lang="en-US" b="1" dirty="0" smtClean="0"/>
              <a:t>food preparation</a:t>
            </a:r>
          </a:p>
          <a:p>
            <a:pPr lvl="0"/>
            <a:endParaRPr lang="en-US" sz="3600" b="1" dirty="0"/>
          </a:p>
        </p:txBody>
      </p:sp>
      <p:sp>
        <p:nvSpPr>
          <p:cNvPr id="13" name="Title 12"/>
          <p:cNvSpPr>
            <a:spLocks noGrp="1"/>
          </p:cNvSpPr>
          <p:nvPr>
            <p:ph type="title"/>
          </p:nvPr>
        </p:nvSpPr>
        <p:spPr>
          <a:xfrm>
            <a:off x="0" y="-89451"/>
            <a:ext cx="8969238" cy="1389452"/>
          </a:xfrm>
        </p:spPr>
        <p:txBody>
          <a:bodyPr>
            <a:noAutofit/>
          </a:bodyPr>
          <a:lstStyle/>
          <a:p>
            <a:r>
              <a:rPr lang="en-US" sz="6600" u="sng" dirty="0" smtClean="0">
                <a:solidFill>
                  <a:srgbClr val="333399"/>
                </a:solidFill>
              </a:rPr>
              <a:t>When to Wash Hands</a:t>
            </a:r>
            <a:endParaRPr lang="en-US" sz="2400" dirty="0">
              <a:solidFill>
                <a:srgbClr val="333399"/>
              </a:solidFill>
            </a:endParaRPr>
          </a:p>
        </p:txBody>
      </p:sp>
      <p:pic>
        <p:nvPicPr>
          <p:cNvPr id="9" name="Picture 2" descr="http://www.ces.ncsu.edu/wp-content/uploads/2013/02/ServSaf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397" y="4783848"/>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1642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2407" y="1181100"/>
            <a:ext cx="4990182" cy="5574030"/>
          </a:xfrm>
        </p:spPr>
        <p:txBody>
          <a:bodyPr>
            <a:noAutofit/>
          </a:bodyPr>
          <a:lstStyle/>
          <a:p>
            <a:pPr lvl="0"/>
            <a:r>
              <a:rPr lang="en-US" sz="3200" b="1" dirty="0" smtClean="0"/>
              <a:t>Wear </a:t>
            </a:r>
            <a:r>
              <a:rPr lang="en-US" sz="3200" b="1" u="sng" dirty="0" smtClean="0"/>
              <a:t>clean</a:t>
            </a:r>
            <a:r>
              <a:rPr lang="en-US" sz="3200" b="1" dirty="0" smtClean="0"/>
              <a:t> clothing and aprons.</a:t>
            </a:r>
          </a:p>
          <a:p>
            <a:pPr lvl="0"/>
            <a:r>
              <a:rPr lang="en-US" sz="3200" b="1" u="sng" dirty="0" smtClean="0"/>
              <a:t>Tie</a:t>
            </a:r>
            <a:r>
              <a:rPr lang="en-US" sz="3200" b="1" dirty="0" smtClean="0"/>
              <a:t> </a:t>
            </a:r>
            <a:r>
              <a:rPr lang="en-US" sz="3200" b="1" u="sng" dirty="0" smtClean="0"/>
              <a:t>back</a:t>
            </a:r>
            <a:r>
              <a:rPr lang="en-US" sz="3200" b="1" dirty="0" smtClean="0"/>
              <a:t> or cover hair. </a:t>
            </a:r>
          </a:p>
          <a:p>
            <a:pPr lvl="0"/>
            <a:r>
              <a:rPr lang="en-US" sz="3200" b="1" dirty="0" smtClean="0"/>
              <a:t>Remove jewelry from hands and arms including rings, bracelets and watches.</a:t>
            </a:r>
          </a:p>
          <a:p>
            <a:pPr lvl="1"/>
            <a:r>
              <a:rPr lang="en-US" sz="2400" b="1" dirty="0" smtClean="0"/>
              <a:t>Expect for a </a:t>
            </a:r>
            <a:r>
              <a:rPr lang="en-US" sz="2400" b="1" u="sng" dirty="0" smtClean="0"/>
              <a:t>plain band  </a:t>
            </a:r>
          </a:p>
          <a:p>
            <a:pPr lvl="0"/>
            <a:endParaRPr lang="en-US" sz="1800" b="1" dirty="0" smtClean="0"/>
          </a:p>
          <a:p>
            <a:pPr lvl="0"/>
            <a:endParaRPr lang="en-US" sz="2800" b="1" dirty="0"/>
          </a:p>
        </p:txBody>
      </p:sp>
      <p:pic>
        <p:nvPicPr>
          <p:cNvPr id="16388" name="Picture 4" descr="http://visarts.org/blog/wp-content/uploads/2013/03/gold-1024x6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20" t="5437" r="19054" b="8271"/>
          <a:stretch/>
        </p:blipFill>
        <p:spPr bwMode="auto">
          <a:xfrm>
            <a:off x="7418061" y="4554068"/>
            <a:ext cx="1660596" cy="2109405"/>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
        <p:nvSpPr>
          <p:cNvPr id="13" name="Title 12"/>
          <p:cNvSpPr>
            <a:spLocks noGrp="1"/>
          </p:cNvSpPr>
          <p:nvPr>
            <p:ph type="title"/>
          </p:nvPr>
        </p:nvSpPr>
        <p:spPr>
          <a:xfrm>
            <a:off x="0" y="-89451"/>
            <a:ext cx="8969238" cy="1027039"/>
          </a:xfrm>
        </p:spPr>
        <p:txBody>
          <a:bodyPr>
            <a:noAutofit/>
          </a:bodyPr>
          <a:lstStyle/>
          <a:p>
            <a:r>
              <a:rPr lang="en-US" sz="5400" u="sng" dirty="0" smtClean="0">
                <a:solidFill>
                  <a:srgbClr val="333399"/>
                </a:solidFill>
              </a:rPr>
              <a:t>Clothing, Hair and Jewelry </a:t>
            </a:r>
            <a:endParaRPr lang="en-US" sz="5400" dirty="0">
              <a:solidFill>
                <a:srgbClr val="333399"/>
              </a:solidFill>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156" y="1451114"/>
            <a:ext cx="1615427" cy="2871871"/>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6386" name="Picture 2" descr="http://chef-point.com/wp-content/uploads/2013/11/bib.apron_.stud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29" r="15255"/>
          <a:stretch/>
        </p:blipFill>
        <p:spPr bwMode="auto">
          <a:xfrm>
            <a:off x="5292588" y="1300002"/>
            <a:ext cx="1720298" cy="5130563"/>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618" y="3146147"/>
            <a:ext cx="1493082" cy="204207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2" descr="http://www.ces.ncsu.edu/wp-content/uploads/2013/02/ServSafe-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2238" y="6287075"/>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528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41925" y="1181100"/>
            <a:ext cx="5408636" cy="5574030"/>
          </a:xfrm>
        </p:spPr>
        <p:txBody>
          <a:bodyPr>
            <a:noAutofit/>
          </a:bodyPr>
          <a:lstStyle/>
          <a:p>
            <a:pPr lvl="0"/>
            <a:r>
              <a:rPr lang="en-US" sz="2000" b="1" u="sng" dirty="0" smtClean="0"/>
              <a:t>Avoid</a:t>
            </a:r>
            <a:r>
              <a:rPr lang="en-US" sz="2000" b="1" dirty="0" smtClean="0"/>
              <a:t> bare-hand contact with ready to eat foods. </a:t>
            </a:r>
          </a:p>
          <a:p>
            <a:pPr lvl="0"/>
            <a:r>
              <a:rPr lang="en-US" sz="2000" b="1" dirty="0" smtClean="0"/>
              <a:t>Wear gloves if you have </a:t>
            </a:r>
            <a:r>
              <a:rPr lang="en-US" sz="2000" b="1" u="sng" dirty="0"/>
              <a:t>o</a:t>
            </a:r>
            <a:r>
              <a:rPr lang="en-US" sz="2000" b="1" u="sng" dirty="0" smtClean="0"/>
              <a:t>pen sores or cuts </a:t>
            </a:r>
            <a:r>
              <a:rPr lang="en-US" sz="2000" b="1" dirty="0" smtClean="0"/>
              <a:t>on hands.</a:t>
            </a:r>
          </a:p>
          <a:p>
            <a:pPr lvl="1"/>
            <a:r>
              <a:rPr lang="en-US" sz="2000" b="1" dirty="0" smtClean="0"/>
              <a:t>A </a:t>
            </a:r>
            <a:r>
              <a:rPr lang="en-US" sz="1800" b="1" dirty="0" smtClean="0"/>
              <a:t>bandage</a:t>
            </a:r>
            <a:r>
              <a:rPr lang="en-US" sz="2000" b="1" dirty="0" smtClean="0"/>
              <a:t> must cover the wound completely and a glove must be worn over the bandage.</a:t>
            </a:r>
          </a:p>
          <a:p>
            <a:pPr lvl="0"/>
            <a:r>
              <a:rPr lang="en-US" sz="2000" b="1" dirty="0" smtClean="0"/>
              <a:t>Use the correct size so they fit.</a:t>
            </a:r>
          </a:p>
          <a:p>
            <a:pPr lvl="0"/>
            <a:r>
              <a:rPr lang="en-US" sz="2000" b="1" dirty="0" smtClean="0"/>
              <a:t>Never rinse, wash or </a:t>
            </a:r>
            <a:r>
              <a:rPr lang="en-US" sz="2000" b="1" u="sng" dirty="0" smtClean="0"/>
              <a:t>reuse</a:t>
            </a:r>
            <a:r>
              <a:rPr lang="en-US" sz="2000" b="1" dirty="0" smtClean="0"/>
              <a:t> gloves.</a:t>
            </a:r>
          </a:p>
          <a:p>
            <a:pPr lvl="0"/>
            <a:r>
              <a:rPr lang="en-US" sz="2000" b="1" dirty="0" smtClean="0"/>
              <a:t>Wash hands before putting on gloves and when changing to a new pair. </a:t>
            </a:r>
          </a:p>
          <a:p>
            <a:pPr lvl="0"/>
            <a:r>
              <a:rPr lang="en-US" sz="2000" b="1" dirty="0" smtClean="0"/>
              <a:t>Change gloves with each </a:t>
            </a:r>
            <a:r>
              <a:rPr lang="en-US" sz="2000" b="1" u="sng" dirty="0" smtClean="0"/>
              <a:t>new task</a:t>
            </a:r>
            <a:r>
              <a:rPr lang="en-US" sz="2000" b="1" dirty="0" smtClean="0"/>
              <a:t>.</a:t>
            </a:r>
            <a:endParaRPr lang="en-US" sz="2000" b="1" dirty="0"/>
          </a:p>
        </p:txBody>
      </p:sp>
      <p:sp>
        <p:nvSpPr>
          <p:cNvPr id="13" name="Title 12"/>
          <p:cNvSpPr>
            <a:spLocks noGrp="1"/>
          </p:cNvSpPr>
          <p:nvPr>
            <p:ph type="title"/>
          </p:nvPr>
        </p:nvSpPr>
        <p:spPr>
          <a:xfrm>
            <a:off x="0" y="-89451"/>
            <a:ext cx="8969238" cy="966549"/>
          </a:xfrm>
        </p:spPr>
        <p:txBody>
          <a:bodyPr>
            <a:noAutofit/>
          </a:bodyPr>
          <a:lstStyle/>
          <a:p>
            <a:r>
              <a:rPr lang="en-US" sz="6600" u="sng" dirty="0" smtClean="0">
                <a:solidFill>
                  <a:srgbClr val="333399"/>
                </a:solidFill>
              </a:rPr>
              <a:t>Wearing Gloves</a:t>
            </a:r>
            <a:endParaRPr lang="en-US" sz="6600" dirty="0">
              <a:solidFill>
                <a:srgbClr val="333399"/>
              </a:solidFill>
            </a:endParaRPr>
          </a:p>
        </p:txBody>
      </p:sp>
      <p:pic>
        <p:nvPicPr>
          <p:cNvPr id="2" name="Picture 1"/>
          <p:cNvPicPr>
            <a:picLocks noChangeAspect="1"/>
          </p:cNvPicPr>
          <p:nvPr/>
        </p:nvPicPr>
        <p:blipFill>
          <a:blip r:embed="rId2"/>
          <a:stretch>
            <a:fillRect/>
          </a:stretch>
        </p:blipFill>
        <p:spPr>
          <a:xfrm>
            <a:off x="6016966" y="2419581"/>
            <a:ext cx="2952272" cy="2776814"/>
          </a:xfrm>
          <a:prstGeom prst="rect">
            <a:avLst/>
          </a:prstGeom>
          <a:ln w="38100">
            <a:solidFill>
              <a:schemeClr val="tx1"/>
            </a:solidFill>
          </a:ln>
        </p:spPr>
      </p:pic>
      <p:pic>
        <p:nvPicPr>
          <p:cNvPr id="9" name="Picture 2" descr="http://www.ces.ncsu.edu/wp-content/uploads/2013/02/ServSaf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941" y="5042266"/>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6450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2406" y="1181100"/>
            <a:ext cx="5617472" cy="5574030"/>
          </a:xfrm>
        </p:spPr>
        <p:txBody>
          <a:bodyPr>
            <a:noAutofit/>
          </a:bodyPr>
          <a:lstStyle/>
          <a:p>
            <a:pPr lvl="0"/>
            <a:r>
              <a:rPr lang="en-US" sz="3200" b="1" dirty="0" smtClean="0"/>
              <a:t>Disinfect work surfaces to prevent cross-contamination.</a:t>
            </a:r>
          </a:p>
          <a:p>
            <a:pPr lvl="0"/>
            <a:r>
              <a:rPr lang="en-US" sz="3200" b="1" dirty="0" smtClean="0"/>
              <a:t>Surfaces that are in constant use must be cleaned and sanitized after </a:t>
            </a:r>
            <a:r>
              <a:rPr lang="en-US" sz="3200" b="1" u="sng" dirty="0" smtClean="0"/>
              <a:t>4 hours</a:t>
            </a:r>
            <a:r>
              <a:rPr lang="en-US" sz="3200" b="1" dirty="0" smtClean="0"/>
              <a:t>.</a:t>
            </a:r>
          </a:p>
          <a:p>
            <a:r>
              <a:rPr lang="en-US" sz="3200" b="1" dirty="0" smtClean="0"/>
              <a:t>If </a:t>
            </a:r>
            <a:r>
              <a:rPr lang="en-US" sz="3200" b="1" dirty="0"/>
              <a:t>taste testing foods, always use a </a:t>
            </a:r>
            <a:r>
              <a:rPr lang="en-US" sz="3200" b="1" u="sng" dirty="0"/>
              <a:t>clean spoon </a:t>
            </a:r>
            <a:r>
              <a:rPr lang="en-US" sz="3200" b="1" dirty="0"/>
              <a:t>and use it only </a:t>
            </a:r>
            <a:r>
              <a:rPr lang="en-US" sz="3200" b="1" u="sng" dirty="0"/>
              <a:t>once</a:t>
            </a:r>
            <a:r>
              <a:rPr lang="en-US" sz="3200" b="1" dirty="0"/>
              <a:t>. </a:t>
            </a:r>
          </a:p>
        </p:txBody>
      </p:sp>
      <p:sp>
        <p:nvSpPr>
          <p:cNvPr id="13" name="Title 12"/>
          <p:cNvSpPr>
            <a:spLocks noGrp="1"/>
          </p:cNvSpPr>
          <p:nvPr>
            <p:ph type="title"/>
          </p:nvPr>
        </p:nvSpPr>
        <p:spPr>
          <a:xfrm>
            <a:off x="0" y="-89451"/>
            <a:ext cx="8969238" cy="936304"/>
          </a:xfrm>
        </p:spPr>
        <p:txBody>
          <a:bodyPr>
            <a:noAutofit/>
          </a:bodyPr>
          <a:lstStyle/>
          <a:p>
            <a:r>
              <a:rPr lang="en-US" sz="6000" u="sng" dirty="0" smtClean="0">
                <a:solidFill>
                  <a:srgbClr val="333399"/>
                </a:solidFill>
              </a:rPr>
              <a:t>Cleaning and Sanitizing </a:t>
            </a:r>
            <a:endParaRPr lang="en-US" sz="6000" dirty="0">
              <a:solidFill>
                <a:srgbClr val="333399"/>
              </a:solidFill>
            </a:endParaRPr>
          </a:p>
        </p:txBody>
      </p:sp>
      <p:pic>
        <p:nvPicPr>
          <p:cNvPr id="19458" name="Picture 2" descr="http://blog.blueapron.com/wp-content/uploads/2014/04/Wiping-counters-1000p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652" r="6468" b="9478"/>
          <a:stretch/>
        </p:blipFill>
        <p:spPr bwMode="auto">
          <a:xfrm>
            <a:off x="6054549" y="2674189"/>
            <a:ext cx="2702368" cy="2307378"/>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7" name="Picture 2" descr="http://www.ces.ncsu.edu/wp-content/uploads/2013/02/ServSaf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0212" y="4756093"/>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779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11684" y="1003376"/>
            <a:ext cx="7014306" cy="4879905"/>
          </a:xfrm>
        </p:spPr>
        <p:txBody>
          <a:bodyPr>
            <a:noAutofit/>
          </a:bodyPr>
          <a:lstStyle/>
          <a:p>
            <a:pPr marL="349250" lvl="1" indent="0">
              <a:buNone/>
            </a:pPr>
            <a:r>
              <a:rPr lang="en-US" sz="4400" b="1" u="sng" dirty="0" smtClean="0"/>
              <a:t>1. Scrape</a:t>
            </a:r>
            <a:r>
              <a:rPr lang="en-US" sz="4400" dirty="0" smtClean="0"/>
              <a:t> or remove food from the surface.</a:t>
            </a:r>
            <a:endParaRPr lang="en-US" sz="4400" b="1" u="sng" dirty="0" smtClean="0"/>
          </a:p>
          <a:p>
            <a:pPr marL="349250" lvl="1" indent="0">
              <a:buNone/>
            </a:pPr>
            <a:r>
              <a:rPr lang="en-US" sz="4400" b="1" u="sng" dirty="0" smtClean="0"/>
              <a:t>2. Wash </a:t>
            </a:r>
            <a:r>
              <a:rPr lang="en-US" sz="4400" dirty="0" smtClean="0"/>
              <a:t>the</a:t>
            </a:r>
            <a:r>
              <a:rPr lang="en-US" sz="4400" b="1" dirty="0" smtClean="0"/>
              <a:t> surface.</a:t>
            </a:r>
          </a:p>
          <a:p>
            <a:pPr marL="349250" lvl="1" indent="0">
              <a:buNone/>
            </a:pPr>
            <a:r>
              <a:rPr lang="en-US" sz="4400" b="1" u="sng" dirty="0" smtClean="0"/>
              <a:t>3. Rinse</a:t>
            </a:r>
            <a:r>
              <a:rPr lang="en-US" sz="4400" b="1" dirty="0" smtClean="0"/>
              <a:t> the surface.</a:t>
            </a:r>
          </a:p>
          <a:p>
            <a:pPr marL="349250" lvl="1" indent="0">
              <a:buNone/>
            </a:pPr>
            <a:r>
              <a:rPr lang="en-US" sz="4400" b="1" u="sng" dirty="0" smtClean="0"/>
              <a:t>4. Sanitize</a:t>
            </a:r>
            <a:r>
              <a:rPr lang="en-US" sz="4400" b="1" dirty="0" smtClean="0"/>
              <a:t> the surface.</a:t>
            </a:r>
          </a:p>
          <a:p>
            <a:pPr marL="349250" lvl="1" indent="0">
              <a:buNone/>
            </a:pPr>
            <a:r>
              <a:rPr lang="en-US" sz="4400" b="1" dirty="0" smtClean="0"/>
              <a:t>5. Allow the surface to </a:t>
            </a:r>
            <a:r>
              <a:rPr lang="en-US" sz="4400" b="1" u="sng" dirty="0" smtClean="0"/>
              <a:t>air</a:t>
            </a:r>
            <a:r>
              <a:rPr lang="en-US" sz="4400" b="1" dirty="0" smtClean="0"/>
              <a:t> dry. </a:t>
            </a:r>
            <a:endParaRPr lang="en-US" sz="4400" b="1" dirty="0"/>
          </a:p>
        </p:txBody>
      </p:sp>
      <p:sp>
        <p:nvSpPr>
          <p:cNvPr id="13" name="Title 12"/>
          <p:cNvSpPr>
            <a:spLocks noGrp="1"/>
          </p:cNvSpPr>
          <p:nvPr>
            <p:ph type="title"/>
          </p:nvPr>
        </p:nvSpPr>
        <p:spPr>
          <a:xfrm>
            <a:off x="0" y="-89451"/>
            <a:ext cx="8969238" cy="1087528"/>
          </a:xfrm>
        </p:spPr>
        <p:txBody>
          <a:bodyPr>
            <a:noAutofit/>
          </a:bodyPr>
          <a:lstStyle/>
          <a:p>
            <a:r>
              <a:rPr lang="en-US" sz="6000" u="sng" dirty="0" smtClean="0">
                <a:solidFill>
                  <a:srgbClr val="333399"/>
                </a:solidFill>
              </a:rPr>
              <a:t>Cleaning</a:t>
            </a:r>
            <a:r>
              <a:rPr lang="en-US" sz="7200" u="sng" dirty="0" smtClean="0">
                <a:solidFill>
                  <a:srgbClr val="333399"/>
                </a:solidFill>
              </a:rPr>
              <a:t> </a:t>
            </a:r>
            <a:r>
              <a:rPr lang="en-US" sz="6000" u="sng" dirty="0" smtClean="0">
                <a:solidFill>
                  <a:srgbClr val="333399"/>
                </a:solidFill>
              </a:rPr>
              <a:t>and</a:t>
            </a:r>
            <a:r>
              <a:rPr lang="en-US" sz="7200" u="sng" dirty="0" smtClean="0">
                <a:solidFill>
                  <a:srgbClr val="333399"/>
                </a:solidFill>
              </a:rPr>
              <a:t> </a:t>
            </a:r>
            <a:r>
              <a:rPr lang="en-US" sz="6000" u="sng" dirty="0" smtClean="0">
                <a:solidFill>
                  <a:srgbClr val="333399"/>
                </a:solidFill>
              </a:rPr>
              <a:t>Sanitizing</a:t>
            </a:r>
            <a:r>
              <a:rPr lang="en-US" sz="7200" u="sng" dirty="0" smtClean="0">
                <a:solidFill>
                  <a:srgbClr val="333399"/>
                </a:solidFill>
              </a:rPr>
              <a:t> </a:t>
            </a:r>
            <a:endParaRPr lang="en-US" sz="7200" dirty="0">
              <a:solidFill>
                <a:srgbClr val="333399"/>
              </a:solidFill>
            </a:endParaRPr>
          </a:p>
        </p:txBody>
      </p:sp>
      <p:pic>
        <p:nvPicPr>
          <p:cNvPr id="18436" name="Picture 4" descr="http://cdn.sheknows.com/articles/2012/10/woman-cleaning-kitchen-countertop-448.jpg"/>
          <p:cNvPicPr>
            <a:picLocks noChangeAspect="1" noChangeArrowheads="1"/>
          </p:cNvPicPr>
          <p:nvPr/>
        </p:nvPicPr>
        <p:blipFill rotWithShape="1">
          <a:blip r:embed="rId2">
            <a:extLst>
              <a:ext uri="{28A0092B-C50C-407E-A947-70E740481C1C}">
                <a14:useLocalDpi xmlns:a14="http://schemas.microsoft.com/office/drawing/2010/main" val="0"/>
              </a:ext>
            </a:extLst>
          </a:blip>
          <a:srcRect l="288" t="12044" r="16130" b="1460"/>
          <a:stretch/>
        </p:blipFill>
        <p:spPr bwMode="auto">
          <a:xfrm>
            <a:off x="6264284" y="2201499"/>
            <a:ext cx="2651431" cy="2449859"/>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9" name="Picture 2" descr="http://www.ces.ncsu.edu/wp-content/uploads/2013/02/ServSaf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6961" y="4474419"/>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8179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32647" y="1181100"/>
            <a:ext cx="6430103" cy="5574030"/>
          </a:xfrm>
        </p:spPr>
        <p:txBody>
          <a:bodyPr>
            <a:noAutofit/>
          </a:bodyPr>
          <a:lstStyle/>
          <a:p>
            <a:pPr lvl="0"/>
            <a:r>
              <a:rPr lang="en-US" sz="3600" b="1" dirty="0" smtClean="0"/>
              <a:t>Wash dishes in the following order:</a:t>
            </a:r>
          </a:p>
          <a:p>
            <a:pPr lvl="0"/>
            <a:r>
              <a:rPr lang="en-US" sz="3600" b="1" u="sng" dirty="0" smtClean="0"/>
              <a:t>CLEANEST</a:t>
            </a:r>
            <a:r>
              <a:rPr lang="en-US" sz="3600" b="1" dirty="0" smtClean="0"/>
              <a:t> 1st</a:t>
            </a:r>
          </a:p>
          <a:p>
            <a:pPr lvl="1"/>
            <a:r>
              <a:rPr lang="en-US" sz="3600" b="1" dirty="0" smtClean="0"/>
              <a:t>Rinse and </a:t>
            </a:r>
            <a:r>
              <a:rPr lang="en-US" sz="3600" b="1" u="sng" dirty="0" smtClean="0"/>
              <a:t>Scrape</a:t>
            </a:r>
            <a:r>
              <a:rPr lang="en-US" sz="3600" b="1" dirty="0" smtClean="0"/>
              <a:t> </a:t>
            </a:r>
            <a:r>
              <a:rPr lang="en-US" sz="3600" b="1" dirty="0"/>
              <a:t>F</a:t>
            </a:r>
            <a:r>
              <a:rPr lang="en-US" sz="3600" b="1" dirty="0" smtClean="0"/>
              <a:t>ood</a:t>
            </a:r>
          </a:p>
          <a:p>
            <a:pPr lvl="1"/>
            <a:r>
              <a:rPr lang="en-US" sz="3600" b="1" dirty="0" smtClean="0"/>
              <a:t>Glassware</a:t>
            </a:r>
          </a:p>
          <a:p>
            <a:pPr lvl="1"/>
            <a:r>
              <a:rPr lang="en-US" sz="3600" b="1" u="sng" dirty="0" smtClean="0"/>
              <a:t>Silverware</a:t>
            </a:r>
          </a:p>
          <a:p>
            <a:pPr lvl="1"/>
            <a:r>
              <a:rPr lang="en-US" sz="3600" b="1" dirty="0" smtClean="0"/>
              <a:t>Dishware (Plates/Bowls) </a:t>
            </a:r>
          </a:p>
          <a:p>
            <a:pPr lvl="1"/>
            <a:r>
              <a:rPr lang="en-US" sz="3600" b="1" dirty="0" smtClean="0"/>
              <a:t>Kitchen Tools</a:t>
            </a:r>
          </a:p>
          <a:p>
            <a:pPr lvl="1"/>
            <a:r>
              <a:rPr lang="en-US" sz="3600" b="1" u="sng" dirty="0" smtClean="0"/>
              <a:t>Pots and Pans</a:t>
            </a:r>
          </a:p>
          <a:p>
            <a:pPr lvl="1"/>
            <a:endParaRPr lang="en-US" sz="3200" b="1" dirty="0"/>
          </a:p>
        </p:txBody>
      </p:sp>
      <p:sp>
        <p:nvSpPr>
          <p:cNvPr id="13" name="Title 12"/>
          <p:cNvSpPr>
            <a:spLocks noGrp="1"/>
          </p:cNvSpPr>
          <p:nvPr>
            <p:ph type="title"/>
          </p:nvPr>
        </p:nvSpPr>
        <p:spPr>
          <a:xfrm>
            <a:off x="0" y="-89451"/>
            <a:ext cx="8969238" cy="1389452"/>
          </a:xfrm>
        </p:spPr>
        <p:txBody>
          <a:bodyPr>
            <a:noAutofit/>
          </a:bodyPr>
          <a:lstStyle/>
          <a:p>
            <a:r>
              <a:rPr lang="en-US" sz="6600" u="sng" dirty="0" smtClean="0">
                <a:solidFill>
                  <a:srgbClr val="333399"/>
                </a:solidFill>
              </a:rPr>
              <a:t>Dish Washing - </a:t>
            </a:r>
            <a:r>
              <a:rPr lang="en-US" sz="5400" i="1" u="sng" dirty="0" smtClean="0">
                <a:solidFill>
                  <a:srgbClr val="333399"/>
                </a:solidFill>
              </a:rPr>
              <a:t>By Hand</a:t>
            </a:r>
            <a:endParaRPr lang="en-US" sz="5400" i="1" dirty="0">
              <a:solidFill>
                <a:srgbClr val="333399"/>
              </a:solidFill>
            </a:endParaRP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124" y="1260696"/>
            <a:ext cx="1108923" cy="1106356"/>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030" y="2348005"/>
            <a:ext cx="1081440" cy="1122806"/>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256" y="3088581"/>
            <a:ext cx="824683" cy="1457271"/>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720" y="4060988"/>
            <a:ext cx="1157217" cy="1134901"/>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124" y="5213550"/>
            <a:ext cx="1098018" cy="117122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2" descr="http://www.ces.ncsu.edu/wp-content/uploads/2013/02/ServSafe-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3940" y="6201312"/>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08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2406"/>
          <a:stretch/>
        </p:blipFill>
        <p:spPr>
          <a:xfrm>
            <a:off x="108353" y="1822537"/>
            <a:ext cx="8927294" cy="4846320"/>
          </a:xfrm>
          <a:prstGeom prst="rect">
            <a:avLst/>
          </a:prstGeom>
          <a:ln w="38100">
            <a:solidFill>
              <a:schemeClr val="tx1"/>
            </a:solidFill>
          </a:ln>
        </p:spPr>
      </p:pic>
      <p:sp>
        <p:nvSpPr>
          <p:cNvPr id="14" name="Content Placeholder 13"/>
          <p:cNvSpPr>
            <a:spLocks noGrp="1"/>
          </p:cNvSpPr>
          <p:nvPr>
            <p:ph idx="1"/>
          </p:nvPr>
        </p:nvSpPr>
        <p:spPr>
          <a:xfrm>
            <a:off x="715618" y="1181100"/>
            <a:ext cx="7827064" cy="5574030"/>
          </a:xfrm>
        </p:spPr>
        <p:txBody>
          <a:bodyPr>
            <a:noAutofit/>
          </a:bodyPr>
          <a:lstStyle/>
          <a:p>
            <a:pPr lvl="0"/>
            <a:r>
              <a:rPr lang="en-US" sz="4000" b="1" dirty="0" smtClean="0"/>
              <a:t>Scrape, Wash, Rinse, Sanitize and Air Dry</a:t>
            </a:r>
          </a:p>
          <a:p>
            <a:pPr lvl="1"/>
            <a:endParaRPr lang="en-US" sz="3400" b="1" dirty="0"/>
          </a:p>
        </p:txBody>
      </p:sp>
      <p:sp>
        <p:nvSpPr>
          <p:cNvPr id="13" name="Title 12"/>
          <p:cNvSpPr>
            <a:spLocks noGrp="1"/>
          </p:cNvSpPr>
          <p:nvPr>
            <p:ph type="title"/>
          </p:nvPr>
        </p:nvSpPr>
        <p:spPr>
          <a:xfrm>
            <a:off x="0" y="-89451"/>
            <a:ext cx="8969238" cy="1270551"/>
          </a:xfrm>
        </p:spPr>
        <p:txBody>
          <a:bodyPr>
            <a:noAutofit/>
          </a:bodyPr>
          <a:lstStyle/>
          <a:p>
            <a:r>
              <a:rPr lang="en-US" sz="5400" u="sng" dirty="0" smtClean="0">
                <a:solidFill>
                  <a:srgbClr val="333399"/>
                </a:solidFill>
              </a:rPr>
              <a:t>Dish Washing – </a:t>
            </a:r>
            <a:r>
              <a:rPr lang="en-US" sz="4400" i="1" u="sng" dirty="0" smtClean="0">
                <a:solidFill>
                  <a:srgbClr val="333399"/>
                </a:solidFill>
              </a:rPr>
              <a:t>3 Sink Method</a:t>
            </a:r>
            <a:endParaRPr lang="en-US" sz="4400" i="1" dirty="0">
              <a:solidFill>
                <a:srgbClr val="333399"/>
              </a:solidFill>
            </a:endParaRPr>
          </a:p>
        </p:txBody>
      </p:sp>
      <p:pic>
        <p:nvPicPr>
          <p:cNvPr id="12" name="Picture 2" descr="http://www.ces.ncsu.edu/wp-content/uploads/2013/02/ServSaf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7680" y="6312736"/>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5219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1181100"/>
            <a:ext cx="6335508" cy="5574030"/>
          </a:xfrm>
        </p:spPr>
        <p:txBody>
          <a:bodyPr>
            <a:noAutofit/>
          </a:bodyPr>
          <a:lstStyle/>
          <a:p>
            <a:r>
              <a:rPr lang="en-US" sz="2800" b="1" dirty="0"/>
              <a:t>Dish machines are used in the </a:t>
            </a:r>
            <a:r>
              <a:rPr lang="en-US" sz="2800" b="1" u="sng" dirty="0"/>
              <a:t>industry</a:t>
            </a:r>
            <a:r>
              <a:rPr lang="en-US" sz="2800" b="1" dirty="0"/>
              <a:t> to quickly clean and sanitize dishes. </a:t>
            </a:r>
            <a:endParaRPr lang="en-US" sz="2800" b="1" dirty="0" smtClean="0"/>
          </a:p>
          <a:p>
            <a:pPr lvl="1"/>
            <a:r>
              <a:rPr lang="en-US" sz="2800" b="1" dirty="0" smtClean="0"/>
              <a:t>Scrape, rinse or soak items before washing.</a:t>
            </a:r>
          </a:p>
          <a:p>
            <a:pPr lvl="1"/>
            <a:r>
              <a:rPr lang="en-US" sz="2800" b="1" dirty="0" smtClean="0"/>
              <a:t>Never </a:t>
            </a:r>
            <a:r>
              <a:rPr lang="en-US" sz="2800" b="1" u="sng" dirty="0" smtClean="0"/>
              <a:t>overload</a:t>
            </a:r>
            <a:r>
              <a:rPr lang="en-US" sz="2800" b="1" dirty="0" smtClean="0"/>
              <a:t> the dish racks and use the correct racks.  </a:t>
            </a:r>
          </a:p>
          <a:p>
            <a:pPr lvl="1"/>
            <a:r>
              <a:rPr lang="en-US" sz="2800" b="1" dirty="0" smtClean="0"/>
              <a:t>Frequently check water temperature and pressure.</a:t>
            </a:r>
          </a:p>
          <a:p>
            <a:pPr lvl="1"/>
            <a:r>
              <a:rPr lang="en-US" sz="2800" b="1" dirty="0" smtClean="0"/>
              <a:t>Change the </a:t>
            </a:r>
            <a:r>
              <a:rPr lang="en-US" sz="2800" b="1" u="sng" dirty="0" smtClean="0"/>
              <a:t>water</a:t>
            </a:r>
            <a:r>
              <a:rPr lang="en-US" sz="2800" b="1" dirty="0" smtClean="0"/>
              <a:t> when necessary. </a:t>
            </a:r>
          </a:p>
          <a:p>
            <a:pPr lvl="1"/>
            <a:endParaRPr lang="en-US" sz="2800" b="1" dirty="0"/>
          </a:p>
        </p:txBody>
      </p:sp>
      <p:sp>
        <p:nvSpPr>
          <p:cNvPr id="13" name="Title 12"/>
          <p:cNvSpPr>
            <a:spLocks noGrp="1"/>
          </p:cNvSpPr>
          <p:nvPr>
            <p:ph type="title"/>
          </p:nvPr>
        </p:nvSpPr>
        <p:spPr>
          <a:xfrm>
            <a:off x="0" y="-89451"/>
            <a:ext cx="8969238" cy="1027039"/>
          </a:xfrm>
        </p:spPr>
        <p:txBody>
          <a:bodyPr>
            <a:noAutofit/>
          </a:bodyPr>
          <a:lstStyle/>
          <a:p>
            <a:r>
              <a:rPr lang="en-US" sz="5400" u="sng" dirty="0" smtClean="0">
                <a:solidFill>
                  <a:srgbClr val="333399"/>
                </a:solidFill>
              </a:rPr>
              <a:t>Dish Washing – </a:t>
            </a:r>
            <a:r>
              <a:rPr lang="en-US" sz="4400" i="1" u="sng" dirty="0" smtClean="0">
                <a:solidFill>
                  <a:srgbClr val="333399"/>
                </a:solidFill>
              </a:rPr>
              <a:t>Dish Machine</a:t>
            </a:r>
            <a:endParaRPr lang="en-US" sz="4400" i="1" dirty="0">
              <a:solidFill>
                <a:srgbClr val="333399"/>
              </a:solidFill>
            </a:endParaRPr>
          </a:p>
        </p:txBody>
      </p:sp>
      <p:pic>
        <p:nvPicPr>
          <p:cNvPr id="2" name="Picture 1"/>
          <p:cNvPicPr>
            <a:picLocks noChangeAspect="1"/>
          </p:cNvPicPr>
          <p:nvPr/>
        </p:nvPicPr>
        <p:blipFill>
          <a:blip r:embed="rId2"/>
          <a:stretch>
            <a:fillRect/>
          </a:stretch>
        </p:blipFill>
        <p:spPr>
          <a:xfrm>
            <a:off x="6290782" y="2051098"/>
            <a:ext cx="2723586" cy="4031649"/>
          </a:xfrm>
          <a:prstGeom prst="rect">
            <a:avLst/>
          </a:prstGeom>
          <a:ln w="38100">
            <a:solidFill>
              <a:schemeClr val="tx1"/>
            </a:solidFill>
          </a:ln>
        </p:spPr>
      </p:pic>
      <p:pic>
        <p:nvPicPr>
          <p:cNvPr id="12" name="Picture 2" descr="http://www.ces.ncsu.edu/wp-content/uploads/2013/02/ServSaf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0521" y="5948112"/>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9512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72165" y="1181100"/>
            <a:ext cx="5770141" cy="5574030"/>
          </a:xfrm>
        </p:spPr>
        <p:txBody>
          <a:bodyPr>
            <a:noAutofit/>
          </a:bodyPr>
          <a:lstStyle/>
          <a:p>
            <a:pPr lvl="0"/>
            <a:r>
              <a:rPr lang="en-US" sz="3200" b="1" u="sng" dirty="0" smtClean="0"/>
              <a:t>Store</a:t>
            </a:r>
            <a:r>
              <a:rPr lang="en-US" sz="3200" b="1" dirty="0" smtClean="0"/>
              <a:t> in a clean, dry location.</a:t>
            </a:r>
          </a:p>
          <a:p>
            <a:pPr lvl="0"/>
            <a:r>
              <a:rPr lang="en-US" sz="3200" b="1" dirty="0" smtClean="0"/>
              <a:t>Store at least </a:t>
            </a:r>
            <a:r>
              <a:rPr lang="en-US" sz="3200" b="1" u="sng" dirty="0" smtClean="0"/>
              <a:t>6-inches</a:t>
            </a:r>
            <a:r>
              <a:rPr lang="en-US" sz="3200" b="1" dirty="0" smtClean="0"/>
              <a:t> above the floor.</a:t>
            </a:r>
          </a:p>
          <a:p>
            <a:pPr lvl="0"/>
            <a:r>
              <a:rPr lang="en-US" sz="3200" b="1" dirty="0" smtClean="0"/>
              <a:t>Store upside down on a clean, sanitized surface.</a:t>
            </a:r>
          </a:p>
          <a:p>
            <a:pPr lvl="0"/>
            <a:r>
              <a:rPr lang="en-US" sz="3200" b="1" dirty="0" smtClean="0"/>
              <a:t>If storing utensils vertically, store them with </a:t>
            </a:r>
            <a:r>
              <a:rPr lang="en-US" sz="3200" b="1" u="sng" dirty="0" smtClean="0"/>
              <a:t>handles up</a:t>
            </a:r>
            <a:r>
              <a:rPr lang="en-US" sz="3200" b="1" dirty="0" smtClean="0"/>
              <a:t>.  </a:t>
            </a:r>
          </a:p>
          <a:p>
            <a:pPr lvl="1"/>
            <a:endParaRPr lang="en-US" sz="2800" b="1" dirty="0"/>
          </a:p>
        </p:txBody>
      </p:sp>
      <p:sp>
        <p:nvSpPr>
          <p:cNvPr id="13" name="Title 12"/>
          <p:cNvSpPr>
            <a:spLocks noGrp="1"/>
          </p:cNvSpPr>
          <p:nvPr>
            <p:ph type="title"/>
          </p:nvPr>
        </p:nvSpPr>
        <p:spPr>
          <a:xfrm>
            <a:off x="0" y="-89451"/>
            <a:ext cx="8969238" cy="996794"/>
          </a:xfrm>
        </p:spPr>
        <p:txBody>
          <a:bodyPr>
            <a:noAutofit/>
          </a:bodyPr>
          <a:lstStyle/>
          <a:p>
            <a:r>
              <a:rPr lang="en-US" sz="4800" u="sng" dirty="0" smtClean="0">
                <a:solidFill>
                  <a:srgbClr val="333399"/>
                </a:solidFill>
              </a:rPr>
              <a:t>Storing Dishes and Utensils</a:t>
            </a:r>
            <a:endParaRPr lang="en-US" sz="4000" i="1" dirty="0">
              <a:solidFill>
                <a:srgbClr val="333399"/>
              </a:solidFill>
            </a:endParaRPr>
          </a:p>
        </p:txBody>
      </p:sp>
      <p:pic>
        <p:nvPicPr>
          <p:cNvPr id="3" name="Picture 2"/>
          <p:cNvPicPr>
            <a:picLocks noChangeAspect="1"/>
          </p:cNvPicPr>
          <p:nvPr/>
        </p:nvPicPr>
        <p:blipFill>
          <a:blip r:embed="rId2"/>
          <a:stretch>
            <a:fillRect/>
          </a:stretch>
        </p:blipFill>
        <p:spPr>
          <a:xfrm>
            <a:off x="6042307" y="1328138"/>
            <a:ext cx="2926931" cy="5279953"/>
          </a:xfrm>
          <a:prstGeom prst="rect">
            <a:avLst/>
          </a:prstGeom>
          <a:ln w="38100">
            <a:solidFill>
              <a:schemeClr val="tx1"/>
            </a:solidFill>
          </a:ln>
        </p:spPr>
      </p:pic>
      <p:pic>
        <p:nvPicPr>
          <p:cNvPr id="12" name="Picture 2" descr="http://www.ces.ncsu.edu/wp-content/uploads/2013/02/ServSaf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8046" y="6312736"/>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989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41925" y="1181100"/>
            <a:ext cx="5981539" cy="5574030"/>
          </a:xfrm>
        </p:spPr>
        <p:txBody>
          <a:bodyPr>
            <a:noAutofit/>
          </a:bodyPr>
          <a:lstStyle/>
          <a:p>
            <a:pPr lvl="0"/>
            <a:r>
              <a:rPr lang="en-US" sz="2800" b="1" dirty="0" smtClean="0"/>
              <a:t>Remove garbage from </a:t>
            </a:r>
            <a:r>
              <a:rPr lang="en-US" sz="2800" b="1" u="sng" dirty="0" smtClean="0"/>
              <a:t>prep</a:t>
            </a:r>
            <a:r>
              <a:rPr lang="en-US" sz="2800" b="1" dirty="0" smtClean="0"/>
              <a:t> area as quickly as possible. </a:t>
            </a:r>
          </a:p>
          <a:p>
            <a:pPr lvl="0"/>
            <a:r>
              <a:rPr lang="en-US" sz="2800" b="1" dirty="0" smtClean="0"/>
              <a:t>Do not clean garbage containers need food prep areas. </a:t>
            </a:r>
          </a:p>
          <a:p>
            <a:pPr lvl="0"/>
            <a:r>
              <a:rPr lang="en-US" sz="2800" b="1" dirty="0" smtClean="0"/>
              <a:t>Use trashcan </a:t>
            </a:r>
            <a:r>
              <a:rPr lang="en-US" sz="2800" b="1" u="sng" dirty="0" smtClean="0"/>
              <a:t>liners</a:t>
            </a:r>
          </a:p>
          <a:p>
            <a:pPr lvl="0"/>
            <a:r>
              <a:rPr lang="en-US" sz="2800" b="1" dirty="0" smtClean="0"/>
              <a:t>Clean the inside and outside of garbage containers often.</a:t>
            </a:r>
          </a:p>
          <a:p>
            <a:pPr lvl="0"/>
            <a:r>
              <a:rPr lang="en-US" sz="2800" b="1" u="sng" dirty="0" smtClean="0"/>
              <a:t>Close</a:t>
            </a:r>
            <a:r>
              <a:rPr lang="en-US" sz="2800" b="1" dirty="0" smtClean="0"/>
              <a:t> the lids on outdoor containers.  </a:t>
            </a:r>
          </a:p>
          <a:p>
            <a:pPr lvl="1"/>
            <a:endParaRPr lang="en-US" sz="2400" b="1" dirty="0"/>
          </a:p>
        </p:txBody>
      </p:sp>
      <p:sp>
        <p:nvSpPr>
          <p:cNvPr id="13" name="Title 12"/>
          <p:cNvSpPr>
            <a:spLocks noGrp="1"/>
          </p:cNvSpPr>
          <p:nvPr>
            <p:ph type="title"/>
          </p:nvPr>
        </p:nvSpPr>
        <p:spPr>
          <a:xfrm>
            <a:off x="0" y="-89451"/>
            <a:ext cx="8969238" cy="996794"/>
          </a:xfrm>
        </p:spPr>
        <p:txBody>
          <a:bodyPr>
            <a:noAutofit/>
          </a:bodyPr>
          <a:lstStyle/>
          <a:p>
            <a:r>
              <a:rPr lang="en-US" sz="6600" u="sng" dirty="0" smtClean="0">
                <a:solidFill>
                  <a:srgbClr val="333399"/>
                </a:solidFill>
              </a:rPr>
              <a:t>Trash and Garbage</a:t>
            </a:r>
            <a:endParaRPr lang="en-US" sz="5400" i="1" dirty="0">
              <a:solidFill>
                <a:srgbClr val="333399"/>
              </a:solidFill>
            </a:endParaRPr>
          </a:p>
        </p:txBody>
      </p:sp>
      <p:pic>
        <p:nvPicPr>
          <p:cNvPr id="21506" name="Picture 2" descr="http://ace.imageg.net/graphics/product_images/pACE3-6324267dt.jpg"/>
          <p:cNvPicPr>
            <a:picLocks noChangeAspect="1" noChangeArrowheads="1"/>
          </p:cNvPicPr>
          <p:nvPr/>
        </p:nvPicPr>
        <p:blipFill rotWithShape="1">
          <a:blip r:embed="rId2">
            <a:extLst>
              <a:ext uri="{28A0092B-C50C-407E-A947-70E740481C1C}">
                <a14:useLocalDpi xmlns:a14="http://schemas.microsoft.com/office/drawing/2010/main" val="0"/>
              </a:ext>
            </a:extLst>
          </a:blip>
          <a:srcRect l="15516" t="7096" r="16449" b="6922"/>
          <a:stretch/>
        </p:blipFill>
        <p:spPr bwMode="auto">
          <a:xfrm>
            <a:off x="6089285" y="1637931"/>
            <a:ext cx="2791119" cy="4703235"/>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12" name="Picture 2" descr="http://www.ces.ncsu.edu/wp-content/uploads/2013/02/ServSaf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8046" y="6213346"/>
            <a:ext cx="798754" cy="450948"/>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796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83" name="Shape 83"/>
          <p:cNvSpPr txBox="1">
            <a:spLocks noGrp="1"/>
          </p:cNvSpPr>
          <p:nvPr>
            <p:ph type="body" idx="1"/>
          </p:nvPr>
        </p:nvSpPr>
        <p:spPr>
          <a:xfrm>
            <a:off x="311700" y="2009725"/>
            <a:ext cx="3145200" cy="3416400"/>
          </a:xfrm>
          <a:prstGeom prst="rect">
            <a:avLst/>
          </a:prstGeom>
        </p:spPr>
        <p:txBody>
          <a:bodyPr vert="horz" lIns="91425" tIns="91425" rIns="91425" bIns="91425" rtlCol="0" anchor="t" anchorCtr="0">
            <a:noAutofit/>
          </a:bodyPr>
          <a:lstStyle/>
          <a:p>
            <a:pPr>
              <a:buNone/>
            </a:pPr>
            <a:r>
              <a:rPr lang="en">
                <a:solidFill>
                  <a:srgbClr val="9900FF"/>
                </a:solidFill>
                <a:highlight>
                  <a:srgbClr val="FFFFFF"/>
                </a:highlight>
              </a:rPr>
              <a:t> </a:t>
            </a:r>
          </a:p>
          <a:p>
            <a:pPr>
              <a:buNone/>
            </a:pPr>
            <a:endParaRPr>
              <a:solidFill>
                <a:srgbClr val="9900FF"/>
              </a:solidFill>
              <a:highlight>
                <a:srgbClr val="FFFFFF"/>
              </a:highlight>
            </a:endParaRPr>
          </a:p>
          <a:p>
            <a:pPr>
              <a:buNone/>
            </a:pPr>
            <a:r>
              <a:rPr lang="en">
                <a:solidFill>
                  <a:srgbClr val="9900FF"/>
                </a:solidFill>
                <a:highlight>
                  <a:srgbClr val="FFFFFF"/>
                </a:highlight>
              </a:rPr>
              <a:t>Locust in a bag of Waitrose salad </a:t>
            </a:r>
          </a:p>
        </p:txBody>
      </p:sp>
      <p:pic>
        <p:nvPicPr>
          <p:cNvPr id="84" name="Shape 84"/>
          <p:cNvPicPr preferRelativeResize="0"/>
          <p:nvPr/>
        </p:nvPicPr>
        <p:blipFill rotWithShape="1">
          <a:blip r:embed="rId3">
            <a:alphaModFix/>
          </a:blip>
          <a:srcRect l="14221" t="14624"/>
          <a:stretch/>
        </p:blipFill>
        <p:spPr>
          <a:xfrm>
            <a:off x="4046951" y="2084349"/>
            <a:ext cx="4218999" cy="2803700"/>
          </a:xfrm>
          <a:prstGeom prst="rect">
            <a:avLst/>
          </a:prstGeom>
          <a:noFill/>
          <a:ln>
            <a:noFill/>
          </a:ln>
        </p:spPr>
      </p:pic>
    </p:spTree>
    <p:extLst>
      <p:ext uri="{BB962C8B-B14F-4D97-AF65-F5344CB8AC3E}">
        <p14:creationId xmlns:p14="http://schemas.microsoft.com/office/powerpoint/2010/main" val="146084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66020"/>
          </a:xfrm>
          <a:solidFill>
            <a:schemeClr val="bg1"/>
          </a:solidFill>
        </p:spPr>
        <p:txBody>
          <a:bodyPr/>
          <a:lstStyle/>
          <a:p>
            <a:r>
              <a:rPr lang="en-US" sz="4400" b="1" u="sng" dirty="0"/>
              <a:t>STRAND 1 </a:t>
            </a:r>
            <a:r>
              <a:rPr lang="en-US" sz="4400" u="sng" dirty="0"/>
              <a:t>Students will consistently demonstrate kitchen safety procedures and sanitation techniques</a:t>
            </a:r>
            <a:r>
              <a:rPr lang="en-US" sz="4400" u="sng" dirty="0" smtClean="0"/>
              <a:t>.</a:t>
            </a:r>
            <a:r>
              <a:rPr lang="en-US" sz="2800" dirty="0" smtClean="0"/>
              <a:t/>
            </a:r>
            <a:br>
              <a:rPr lang="en-US" sz="2800" dirty="0" smtClean="0"/>
            </a:br>
            <a:r>
              <a:rPr lang="en-US" sz="2800" dirty="0" smtClean="0"/>
              <a:t> </a:t>
            </a:r>
            <a:r>
              <a:rPr lang="en-US" sz="2800" dirty="0"/>
              <a:t/>
            </a:r>
            <a:br>
              <a:rPr lang="en-US" sz="2800" dirty="0"/>
            </a:br>
            <a:r>
              <a:rPr lang="en-US" sz="2800" b="1" u="sng" dirty="0"/>
              <a:t>Standard </a:t>
            </a:r>
            <a:r>
              <a:rPr lang="en-US" sz="2800" b="1" u="sng" dirty="0" smtClean="0"/>
              <a:t>1:</a:t>
            </a:r>
            <a:r>
              <a:rPr lang="en-US" sz="2800" dirty="0" smtClean="0"/>
              <a:t> I CAN apply </a:t>
            </a:r>
            <a:r>
              <a:rPr lang="en-US" sz="2800" dirty="0"/>
              <a:t>established safety rules and guidelines to maintain a safe working environment. </a:t>
            </a:r>
            <a:br>
              <a:rPr lang="en-US" sz="2800" dirty="0"/>
            </a:br>
            <a:r>
              <a:rPr lang="en-US" sz="2800" b="1" u="sng" dirty="0"/>
              <a:t>Standard 2</a:t>
            </a:r>
            <a:r>
              <a:rPr lang="en-US" sz="2800" dirty="0"/>
              <a:t> I CAN </a:t>
            </a:r>
            <a:r>
              <a:rPr lang="en-US" sz="2800" dirty="0" smtClean="0"/>
              <a:t>Identify </a:t>
            </a:r>
            <a:r>
              <a:rPr lang="en-US" sz="2800" dirty="0"/>
              <a:t>proper first-aid procedures for cuts, burns and electrical shock.</a:t>
            </a:r>
            <a:br>
              <a:rPr lang="en-US" sz="2800" dirty="0"/>
            </a:br>
            <a:r>
              <a:rPr lang="en-US" sz="2800" b="1" u="sng" dirty="0"/>
              <a:t>Standard 3</a:t>
            </a:r>
            <a:r>
              <a:rPr lang="en-US" sz="2800" dirty="0"/>
              <a:t> I CAN </a:t>
            </a:r>
            <a:r>
              <a:rPr lang="en-US" sz="2800" dirty="0" smtClean="0"/>
              <a:t>Identify </a:t>
            </a:r>
            <a:r>
              <a:rPr lang="en-US" sz="2800" dirty="0"/>
              <a:t>health and hygiene requirements for food handling.</a:t>
            </a:r>
            <a:br>
              <a:rPr lang="en-US" sz="2800" dirty="0"/>
            </a:br>
            <a:r>
              <a:rPr lang="en-US" sz="2800" b="1" u="sng" dirty="0"/>
              <a:t>Standard 4</a:t>
            </a:r>
            <a:r>
              <a:rPr lang="en-US" sz="2800" dirty="0"/>
              <a:t> I CAN </a:t>
            </a:r>
            <a:r>
              <a:rPr lang="en-US" sz="2800" dirty="0" smtClean="0"/>
              <a:t>Identify </a:t>
            </a:r>
            <a:r>
              <a:rPr lang="en-US" sz="2800" dirty="0"/>
              <a:t>and apply sanitation rules and guidelines. </a:t>
            </a:r>
          </a:p>
        </p:txBody>
      </p:sp>
    </p:spTree>
    <p:extLst>
      <p:ext uri="{BB962C8B-B14F-4D97-AF65-F5344CB8AC3E}">
        <p14:creationId xmlns:p14="http://schemas.microsoft.com/office/powerpoint/2010/main" val="3135077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p:txBody>
          <a:bodyPr/>
          <a:lstStyle/>
          <a:p>
            <a:r>
              <a:rPr lang="en-US" altLang="en-US" dirty="0" smtClean="0"/>
              <a:t>Can You Find The Hazards? </a:t>
            </a:r>
          </a:p>
        </p:txBody>
      </p:sp>
      <p:sp>
        <p:nvSpPr>
          <p:cNvPr id="77827" name="Subtitle 2"/>
          <p:cNvSpPr>
            <a:spLocks noGrp="1"/>
          </p:cNvSpPr>
          <p:nvPr>
            <p:ph type="subTitle" idx="1"/>
          </p:nvPr>
        </p:nvSpPr>
        <p:spPr>
          <a:xfrm>
            <a:off x="1322921" y="3299012"/>
            <a:ext cx="6498159" cy="2588832"/>
          </a:xfrm>
        </p:spPr>
        <p:txBody>
          <a:bodyPr/>
          <a:lstStyle/>
          <a:p>
            <a:r>
              <a:rPr lang="en-US" altLang="en-US" dirty="0" smtClean="0"/>
              <a:t>ONLY USE IF YOU HAVE EXTRA TIME</a:t>
            </a:r>
          </a:p>
          <a:p>
            <a:r>
              <a:rPr lang="en-US" altLang="en-US" dirty="0" smtClean="0"/>
              <a:t>Watch the video and find at least 5 safety sanitation violations</a:t>
            </a:r>
          </a:p>
          <a:p>
            <a:endParaRPr lang="en-US" altLang="en-US" dirty="0"/>
          </a:p>
          <a:p>
            <a:r>
              <a:rPr lang="en-US" altLang="en-US" dirty="0"/>
              <a:t>https://www.youtube.com/watch?v=KBvU4Bmu5O0 </a:t>
            </a:r>
            <a:endParaRPr lang="en-US" altLang="en-US" dirty="0" smtClean="0"/>
          </a:p>
        </p:txBody>
      </p:sp>
    </p:spTree>
    <p:extLst>
      <p:ext uri="{BB962C8B-B14F-4D97-AF65-F5344CB8AC3E}">
        <p14:creationId xmlns:p14="http://schemas.microsoft.com/office/powerpoint/2010/main" val="910854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90" name="Shape 90"/>
          <p:cNvSpPr txBox="1">
            <a:spLocks noGrp="1"/>
          </p:cNvSpPr>
          <p:nvPr>
            <p:ph type="body" idx="1"/>
          </p:nvPr>
        </p:nvSpPr>
        <p:spPr>
          <a:xfrm>
            <a:off x="311700" y="2009725"/>
            <a:ext cx="3688200" cy="3416400"/>
          </a:xfrm>
          <a:prstGeom prst="rect">
            <a:avLst/>
          </a:prstGeom>
        </p:spPr>
        <p:txBody>
          <a:bodyPr vert="horz" lIns="91425" tIns="91425" rIns="91425" bIns="91425" rtlCol="0" anchor="t" anchorCtr="0">
            <a:noAutofit/>
          </a:bodyPr>
          <a:lstStyle/>
          <a:p>
            <a:pPr>
              <a:buNone/>
            </a:pPr>
            <a:r>
              <a:rPr lang="en">
                <a:solidFill>
                  <a:schemeClr val="accent3"/>
                </a:solidFill>
                <a:highlight>
                  <a:srgbClr val="FFFFFF"/>
                </a:highlight>
              </a:rPr>
              <a:t>A couple of weeks before, retired headmaster Paul Poli said he was put off fish for life after </a:t>
            </a:r>
            <a:r>
              <a:rPr lang="en" b="1">
                <a:solidFill>
                  <a:schemeClr val="accent3"/>
                </a:solidFill>
                <a:highlight>
                  <a:srgbClr val="FFFFFF"/>
                </a:highlight>
                <a:hlinkClick r:id="rId3"/>
              </a:rPr>
              <a:t>spotting a tongue-eating parasite on a sea bass</a:t>
            </a:r>
            <a:r>
              <a:rPr lang="en">
                <a:solidFill>
                  <a:schemeClr val="accent3"/>
                </a:solidFill>
                <a:highlight>
                  <a:srgbClr val="FFFFFF"/>
                </a:highlight>
              </a:rPr>
              <a:t>.</a:t>
            </a:r>
          </a:p>
        </p:txBody>
      </p:sp>
      <p:pic>
        <p:nvPicPr>
          <p:cNvPr id="91" name="Shape 91"/>
          <p:cNvPicPr preferRelativeResize="0"/>
          <p:nvPr/>
        </p:nvPicPr>
        <p:blipFill rotWithShape="1">
          <a:blip r:embed="rId4">
            <a:alphaModFix/>
          </a:blip>
          <a:srcRect l="25816" t="14376" r="18557" b="6889"/>
          <a:stretch/>
        </p:blipFill>
        <p:spPr>
          <a:xfrm>
            <a:off x="5226850" y="2190500"/>
            <a:ext cx="3433424" cy="2737300"/>
          </a:xfrm>
          <a:prstGeom prst="rect">
            <a:avLst/>
          </a:prstGeom>
          <a:noFill/>
          <a:ln>
            <a:noFill/>
          </a:ln>
        </p:spPr>
      </p:pic>
    </p:spTree>
    <p:extLst>
      <p:ext uri="{BB962C8B-B14F-4D97-AF65-F5344CB8AC3E}">
        <p14:creationId xmlns:p14="http://schemas.microsoft.com/office/powerpoint/2010/main" val="3270315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97" name="Shape 97"/>
          <p:cNvSpPr txBox="1">
            <a:spLocks noGrp="1"/>
          </p:cNvSpPr>
          <p:nvPr>
            <p:ph type="body" idx="1"/>
          </p:nvPr>
        </p:nvSpPr>
        <p:spPr>
          <a:xfrm>
            <a:off x="5299501" y="1965150"/>
            <a:ext cx="3381299" cy="3416400"/>
          </a:xfrm>
          <a:prstGeom prst="rect">
            <a:avLst/>
          </a:prstGeom>
        </p:spPr>
        <p:txBody>
          <a:bodyPr vert="horz" lIns="91425" tIns="91425" rIns="91425" bIns="91425" rtlCol="0" anchor="t" anchorCtr="0">
            <a:noAutofit/>
          </a:bodyPr>
          <a:lstStyle/>
          <a:p>
            <a:pPr>
              <a:buNone/>
            </a:pPr>
            <a:endParaRPr>
              <a:solidFill>
                <a:srgbClr val="1C1A1A"/>
              </a:solidFill>
              <a:highlight>
                <a:srgbClr val="FFFFFF"/>
              </a:highlight>
            </a:endParaRPr>
          </a:p>
          <a:p>
            <a:pPr>
              <a:buNone/>
            </a:pPr>
            <a:endParaRPr>
              <a:solidFill>
                <a:srgbClr val="1C1A1A"/>
              </a:solidFill>
              <a:highlight>
                <a:srgbClr val="FFFFFF"/>
              </a:highlight>
            </a:endParaRPr>
          </a:p>
          <a:p>
            <a:pPr>
              <a:buNone/>
            </a:pPr>
            <a:r>
              <a:rPr lang="en">
                <a:solidFill>
                  <a:srgbClr val="3D85C6"/>
                </a:solidFill>
                <a:highlight>
                  <a:srgbClr val="FFFFFF"/>
                </a:highlight>
              </a:rPr>
              <a:t>A squashed gecko was found packed up with in a cucumber </a:t>
            </a:r>
          </a:p>
        </p:txBody>
      </p:sp>
      <p:pic>
        <p:nvPicPr>
          <p:cNvPr id="98" name="Shape 98"/>
          <p:cNvPicPr preferRelativeResize="0"/>
          <p:nvPr/>
        </p:nvPicPr>
        <p:blipFill rotWithShape="1">
          <a:blip r:embed="rId3">
            <a:alphaModFix/>
          </a:blip>
          <a:srcRect l="49713"/>
          <a:stretch/>
        </p:blipFill>
        <p:spPr>
          <a:xfrm>
            <a:off x="684301" y="1171551"/>
            <a:ext cx="4212175" cy="4718125"/>
          </a:xfrm>
          <a:prstGeom prst="rect">
            <a:avLst/>
          </a:prstGeom>
          <a:noFill/>
          <a:ln>
            <a:noFill/>
          </a:ln>
        </p:spPr>
      </p:pic>
    </p:spTree>
    <p:extLst>
      <p:ext uri="{BB962C8B-B14F-4D97-AF65-F5344CB8AC3E}">
        <p14:creationId xmlns:p14="http://schemas.microsoft.com/office/powerpoint/2010/main" val="118838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104" name="Shape 104"/>
          <p:cNvSpPr txBox="1">
            <a:spLocks noGrp="1"/>
          </p:cNvSpPr>
          <p:nvPr>
            <p:ph type="body" idx="1"/>
          </p:nvPr>
        </p:nvSpPr>
        <p:spPr>
          <a:xfrm>
            <a:off x="5014450" y="2009725"/>
            <a:ext cx="3817800" cy="3416400"/>
          </a:xfrm>
          <a:prstGeom prst="rect">
            <a:avLst/>
          </a:prstGeom>
        </p:spPr>
        <p:txBody>
          <a:bodyPr vert="horz" lIns="91425" tIns="91425" rIns="91425" bIns="91425" rtlCol="0" anchor="t" anchorCtr="0">
            <a:noAutofit/>
          </a:bodyPr>
          <a:lstStyle/>
          <a:p>
            <a:pPr>
              <a:buNone/>
            </a:pPr>
            <a:r>
              <a:rPr lang="en">
                <a:solidFill>
                  <a:srgbClr val="1C1A1A"/>
                </a:solidFill>
                <a:highlight>
                  <a:srgbClr val="FFFFFF"/>
                </a:highlight>
              </a:rPr>
              <a:t> </a:t>
            </a:r>
          </a:p>
          <a:p>
            <a:pPr>
              <a:buNone/>
            </a:pPr>
            <a:endParaRPr>
              <a:solidFill>
                <a:srgbClr val="1C1A1A"/>
              </a:solidFill>
              <a:highlight>
                <a:srgbClr val="FFFFFF"/>
              </a:highlight>
            </a:endParaRPr>
          </a:p>
          <a:p>
            <a:pPr>
              <a:buNone/>
            </a:pPr>
            <a:r>
              <a:rPr lang="en">
                <a:solidFill>
                  <a:srgbClr val="CC0000"/>
                </a:solidFill>
                <a:highlight>
                  <a:srgbClr val="FFFFFF"/>
                </a:highlight>
              </a:rPr>
              <a:t>Frog found alive in a bag of Waitrose salad </a:t>
            </a:r>
          </a:p>
        </p:txBody>
      </p:sp>
      <p:pic>
        <p:nvPicPr>
          <p:cNvPr id="105" name="Shape 105"/>
          <p:cNvPicPr preferRelativeResize="0"/>
          <p:nvPr/>
        </p:nvPicPr>
        <p:blipFill rotWithShape="1">
          <a:blip r:embed="rId3">
            <a:alphaModFix/>
          </a:blip>
          <a:srcRect t="20821" r="60992" b="14373"/>
          <a:stretch/>
        </p:blipFill>
        <p:spPr>
          <a:xfrm>
            <a:off x="718976" y="2461904"/>
            <a:ext cx="2973999" cy="2866775"/>
          </a:xfrm>
          <a:prstGeom prst="rect">
            <a:avLst/>
          </a:prstGeom>
          <a:noFill/>
          <a:ln>
            <a:noFill/>
          </a:ln>
        </p:spPr>
      </p:pic>
    </p:spTree>
    <p:extLst>
      <p:ext uri="{BB962C8B-B14F-4D97-AF65-F5344CB8AC3E}">
        <p14:creationId xmlns:p14="http://schemas.microsoft.com/office/powerpoint/2010/main" val="3356720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endParaRPr/>
          </a:p>
        </p:txBody>
      </p:sp>
      <p:sp>
        <p:nvSpPr>
          <p:cNvPr id="111" name="Shape 111"/>
          <p:cNvSpPr txBox="1">
            <a:spLocks noGrp="1"/>
          </p:cNvSpPr>
          <p:nvPr>
            <p:ph type="body" idx="1"/>
          </p:nvPr>
        </p:nvSpPr>
        <p:spPr>
          <a:xfrm>
            <a:off x="311701" y="2009725"/>
            <a:ext cx="3227999" cy="3416400"/>
          </a:xfrm>
          <a:prstGeom prst="rect">
            <a:avLst/>
          </a:prstGeom>
        </p:spPr>
        <p:txBody>
          <a:bodyPr vert="horz" lIns="91425" tIns="91425" rIns="91425" bIns="91425" rtlCol="0" anchor="t" anchorCtr="0">
            <a:noAutofit/>
          </a:bodyPr>
          <a:lstStyle/>
          <a:p>
            <a:pPr>
              <a:lnSpc>
                <a:spcPct val="150000"/>
              </a:lnSpc>
              <a:spcAft>
                <a:spcPts val="1100"/>
              </a:spcAft>
              <a:buClr>
                <a:schemeClr val="dk1"/>
              </a:buClr>
              <a:buSzPct val="61111"/>
              <a:buNone/>
            </a:pPr>
            <a:r>
              <a:rPr lang="en">
                <a:solidFill>
                  <a:srgbClr val="0000FF"/>
                </a:solidFill>
                <a:highlight>
                  <a:srgbClr val="FFFFFF"/>
                </a:highlight>
              </a:rPr>
              <a:t>Sainsbury’s was fined after this dead mouse was found in a tin of own-branded baked beans.</a:t>
            </a:r>
          </a:p>
          <a:p>
            <a:pPr>
              <a:buClr>
                <a:schemeClr val="dk1"/>
              </a:buClr>
              <a:buSzPct val="91666"/>
              <a:buNone/>
            </a:pPr>
            <a:endParaRPr sz="1200">
              <a:solidFill>
                <a:srgbClr val="1C1A1A"/>
              </a:solidFill>
              <a:highlight>
                <a:srgbClr val="FFFFFF"/>
              </a:highlight>
            </a:endParaRPr>
          </a:p>
          <a:p>
            <a:pPr>
              <a:buNone/>
            </a:pPr>
            <a:endParaRPr/>
          </a:p>
        </p:txBody>
      </p:sp>
      <p:pic>
        <p:nvPicPr>
          <p:cNvPr id="112" name="Shape 112"/>
          <p:cNvPicPr preferRelativeResize="0"/>
          <p:nvPr/>
        </p:nvPicPr>
        <p:blipFill rotWithShape="1">
          <a:blip r:embed="rId3">
            <a:alphaModFix/>
          </a:blip>
          <a:srcRect l="14733"/>
          <a:stretch/>
        </p:blipFill>
        <p:spPr>
          <a:xfrm>
            <a:off x="3728426" y="1686475"/>
            <a:ext cx="5262975" cy="3886200"/>
          </a:xfrm>
          <a:prstGeom prst="rect">
            <a:avLst/>
          </a:prstGeom>
          <a:noFill/>
          <a:ln>
            <a:noFill/>
          </a:ln>
        </p:spPr>
      </p:pic>
    </p:spTree>
    <p:extLst>
      <p:ext uri="{BB962C8B-B14F-4D97-AF65-F5344CB8AC3E}">
        <p14:creationId xmlns:p14="http://schemas.microsoft.com/office/powerpoint/2010/main" val="2313183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1248</TotalTime>
  <Words>1493</Words>
  <Application>Microsoft Office PowerPoint</Application>
  <PresentationFormat>On-screen Show (4:3)</PresentationFormat>
  <Paragraphs>222</Paragraphs>
  <Slides>51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Aharoni</vt:lpstr>
      <vt:lpstr>Arial</vt:lpstr>
      <vt:lpstr>Calibri</vt:lpstr>
      <vt:lpstr>News Gothic MT</vt:lpstr>
      <vt:lpstr>Tekton Pro BoldCond</vt:lpstr>
      <vt:lpstr>Wingdings</vt:lpstr>
      <vt:lpstr>Wingdings 2</vt:lpstr>
      <vt:lpstr>Breeze</vt:lpstr>
      <vt:lpstr> Disgusting  Things Found in 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STRAND 1 Students will consistently demonstrate kitchen safety procedures and sanitation techniques.   Standard 1: I CAN apply established safety rules and guidelines to maintain a safe working environment.  Standard 2 I CAN Identify proper first-aid procedures for cuts, burns and electrical shock. Standard 3 I CAN Identify health and hygiene requirements for food handling. Standard 4 I CAN Identify and apply sanitation rules and guidelines. </vt:lpstr>
      <vt:lpstr>KITCHEN SAFETY with</vt:lpstr>
      <vt:lpstr>PowerPoint Presentation</vt:lpstr>
      <vt:lpstr>PowerPoint Presentation</vt:lpstr>
      <vt:lpstr>Some reasons why this kitchen is unsafe:</vt:lpstr>
      <vt:lpstr>3 Major Lab Safety Issues</vt:lpstr>
      <vt:lpstr>Kitchen Safety</vt:lpstr>
      <vt:lpstr>Electrical Appliances </vt:lpstr>
      <vt:lpstr>Electrical Appliances </vt:lpstr>
      <vt:lpstr>Knife Safety </vt:lpstr>
      <vt:lpstr>Preventing CUTS</vt:lpstr>
      <vt:lpstr>First Aid for CUTS</vt:lpstr>
      <vt:lpstr>Avoiding Burns </vt:lpstr>
      <vt:lpstr>Avoiding Burns </vt:lpstr>
      <vt:lpstr>About burns….</vt:lpstr>
      <vt:lpstr>Extinguishing a Grease Fire </vt:lpstr>
      <vt:lpstr>Never Use on a Grease Fire </vt:lpstr>
      <vt:lpstr>Avoiding Tripping/Falling </vt:lpstr>
      <vt:lpstr>Cleaning Supplies and Chemicals </vt:lpstr>
      <vt:lpstr>Cleaning Supplies and Chemicals </vt:lpstr>
      <vt:lpstr>POTATO EXPERIMENT</vt:lpstr>
      <vt:lpstr>SANITATION &amp; HYGIENE with</vt:lpstr>
      <vt:lpstr>Handwashing Sink</vt:lpstr>
      <vt:lpstr>Washing Hands- a 20 second process</vt:lpstr>
      <vt:lpstr>Drying Hands</vt:lpstr>
      <vt:lpstr>When to Wash Hands</vt:lpstr>
      <vt:lpstr>Clothing, Hair and Jewelry </vt:lpstr>
      <vt:lpstr>Wearing Gloves</vt:lpstr>
      <vt:lpstr>Cleaning and Sanitizing </vt:lpstr>
      <vt:lpstr>Cleaning and Sanitizing </vt:lpstr>
      <vt:lpstr>Dish Washing - By Hand</vt:lpstr>
      <vt:lpstr>Dish Washing – 3 Sink Method</vt:lpstr>
      <vt:lpstr>Dish Washing – Dish Machine</vt:lpstr>
      <vt:lpstr>Storing Dishes and Utensils</vt:lpstr>
      <vt:lpstr>Trash and Garbage</vt:lpstr>
      <vt:lpstr>STRAND 1 Students will consistently demonstrate kitchen safety procedures and sanitation techniques.   Standard 1: I CAN apply established safety rules and guidelines to maintain a safe working environment.  Standard 2 I CAN Identify proper first-aid procedures for cuts, burns and electrical shock. Standard 3 I CAN Identify health and hygiene requirements for food handling. Standard 4 I CAN Identify and apply sanitation rules and guidelines. </vt:lpstr>
      <vt:lpstr>Can You Find The Hazards?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KITCHEN SAFETY with</dc:title>
  <dc:creator>Teisha Thompson</dc:creator>
  <cp:lastModifiedBy>Megan Meier</cp:lastModifiedBy>
  <cp:revision>23</cp:revision>
  <cp:lastPrinted>2016-02-17T19:10:43Z</cp:lastPrinted>
  <dcterms:created xsi:type="dcterms:W3CDTF">2015-12-01T04:48:12Z</dcterms:created>
  <dcterms:modified xsi:type="dcterms:W3CDTF">2017-03-13T20:22:48Z</dcterms:modified>
</cp:coreProperties>
</file>